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5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</p:sldIdLst>
  <p:sldSz cx="9144000" cy="6858000" type="screen4x3"/>
  <p:notesSz cx="6858000" cy="9144000"/>
  <p:custDataLst>
    <p:tags r:id="rId16"/>
  </p:custDataLst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F77B"/>
    <a:srgbClr val="00FF00"/>
    <a:srgbClr val="E6931A"/>
    <a:srgbClr val="D6A300"/>
    <a:srgbClr val="A4F89E"/>
    <a:srgbClr val="E01087"/>
    <a:srgbClr val="FF99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53" autoAdjust="0"/>
    <p:restoredTop sz="94660"/>
  </p:normalViewPr>
  <p:slideViewPr>
    <p:cSldViewPr>
      <p:cViewPr varScale="1">
        <p:scale>
          <a:sx n="68" d="100"/>
          <a:sy n="68" d="100"/>
        </p:scale>
        <p:origin x="14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C005-5D5C-4079-B518-BD9ED4AAE79B}" type="datetimeFigureOut">
              <a:rPr lang="th-TH" smtClean="0"/>
              <a:pPr/>
              <a:t>28/04/63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EDC93-9F40-4D53-BB61-AE97ADD10AB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C005-5D5C-4079-B518-BD9ED4AAE79B}" type="datetimeFigureOut">
              <a:rPr lang="th-TH" smtClean="0"/>
              <a:pPr/>
              <a:t>28/04/63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EDC93-9F40-4D53-BB61-AE97ADD10AB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C005-5D5C-4079-B518-BD9ED4AAE79B}" type="datetimeFigureOut">
              <a:rPr lang="th-TH" smtClean="0"/>
              <a:pPr/>
              <a:t>28/04/63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EDC93-9F40-4D53-BB61-AE97ADD10AB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C005-5D5C-4079-B518-BD9ED4AAE79B}" type="datetimeFigureOut">
              <a:rPr lang="th-TH" smtClean="0"/>
              <a:pPr/>
              <a:t>28/04/63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EDC93-9F40-4D53-BB61-AE97ADD10AB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C005-5D5C-4079-B518-BD9ED4AAE79B}" type="datetimeFigureOut">
              <a:rPr lang="th-TH" smtClean="0"/>
              <a:pPr/>
              <a:t>28/04/63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EDC93-9F40-4D53-BB61-AE97ADD10AB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C005-5D5C-4079-B518-BD9ED4AAE79B}" type="datetimeFigureOut">
              <a:rPr lang="th-TH" smtClean="0"/>
              <a:pPr/>
              <a:t>28/04/63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EDC93-9F40-4D53-BB61-AE97ADD10AB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C005-5D5C-4079-B518-BD9ED4AAE79B}" type="datetimeFigureOut">
              <a:rPr lang="th-TH" smtClean="0"/>
              <a:pPr/>
              <a:t>28/04/63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EDC93-9F40-4D53-BB61-AE97ADD10AB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C005-5D5C-4079-B518-BD9ED4AAE79B}" type="datetimeFigureOut">
              <a:rPr lang="th-TH" smtClean="0"/>
              <a:pPr/>
              <a:t>28/04/63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EDC93-9F40-4D53-BB61-AE97ADD10AB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C005-5D5C-4079-B518-BD9ED4AAE79B}" type="datetimeFigureOut">
              <a:rPr lang="th-TH" smtClean="0"/>
              <a:pPr/>
              <a:t>28/04/63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EDC93-9F40-4D53-BB61-AE97ADD10AB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C005-5D5C-4079-B518-BD9ED4AAE79B}" type="datetimeFigureOut">
              <a:rPr lang="th-TH" smtClean="0"/>
              <a:pPr/>
              <a:t>28/04/63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EDC93-9F40-4D53-BB61-AE97ADD10AB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C005-5D5C-4079-B518-BD9ED4AAE79B}" type="datetimeFigureOut">
              <a:rPr lang="th-TH" smtClean="0"/>
              <a:pPr/>
              <a:t>28/04/63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EDC93-9F40-4D53-BB61-AE97ADD10AB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CC005-5D5C-4079-B518-BD9ED4AAE79B}" type="datetimeFigureOut">
              <a:rPr lang="th-TH" smtClean="0"/>
              <a:pPr/>
              <a:t>28/04/63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EDC93-9F40-4D53-BB61-AE97ADD10ABC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3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3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3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3.pn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2.png"/><Relationship Id="rId7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3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3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3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3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067161" flipH="1">
            <a:off x="930787" y="4509231"/>
            <a:ext cx="20097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7F27"/>
              </a:clrFrom>
              <a:clrTo>
                <a:srgbClr val="FF7F27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6016" y="908720"/>
            <a:ext cx="4629150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240" y="3645024"/>
            <a:ext cx="1619491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9532839">
            <a:off x="3163035" y="4509230"/>
            <a:ext cx="20097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4-Point Star 8"/>
          <p:cNvSpPr/>
          <p:nvPr/>
        </p:nvSpPr>
        <p:spPr>
          <a:xfrm>
            <a:off x="755576" y="692696"/>
            <a:ext cx="216024" cy="216024"/>
          </a:xfrm>
          <a:prstGeom prst="star4">
            <a:avLst/>
          </a:prstGeom>
          <a:solidFill>
            <a:srgbClr val="FFFF00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4-Point Star 9"/>
          <p:cNvSpPr/>
          <p:nvPr/>
        </p:nvSpPr>
        <p:spPr>
          <a:xfrm>
            <a:off x="971600" y="2492896"/>
            <a:ext cx="144000" cy="144000"/>
          </a:xfrm>
          <a:prstGeom prst="star4">
            <a:avLst/>
          </a:prstGeom>
          <a:solidFill>
            <a:srgbClr val="FFFF00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4-Point Star 10"/>
          <p:cNvSpPr/>
          <p:nvPr/>
        </p:nvSpPr>
        <p:spPr>
          <a:xfrm>
            <a:off x="4427984" y="908720"/>
            <a:ext cx="72000" cy="72000"/>
          </a:xfrm>
          <a:prstGeom prst="star4">
            <a:avLst/>
          </a:prstGeom>
          <a:solidFill>
            <a:srgbClr val="FFFF00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4-Point Star 11"/>
          <p:cNvSpPr/>
          <p:nvPr/>
        </p:nvSpPr>
        <p:spPr>
          <a:xfrm>
            <a:off x="2627784" y="2708920"/>
            <a:ext cx="216024" cy="216024"/>
          </a:xfrm>
          <a:prstGeom prst="star4">
            <a:avLst/>
          </a:prstGeom>
          <a:solidFill>
            <a:srgbClr val="FFFF00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4-Point Star 12"/>
          <p:cNvSpPr/>
          <p:nvPr/>
        </p:nvSpPr>
        <p:spPr>
          <a:xfrm>
            <a:off x="827584" y="4005064"/>
            <a:ext cx="144000" cy="144000"/>
          </a:xfrm>
          <a:prstGeom prst="star4">
            <a:avLst/>
          </a:prstGeom>
          <a:solidFill>
            <a:srgbClr val="FFFF00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4-Point Star 13"/>
          <p:cNvSpPr/>
          <p:nvPr/>
        </p:nvSpPr>
        <p:spPr>
          <a:xfrm>
            <a:off x="7452320" y="620688"/>
            <a:ext cx="72000" cy="72000"/>
          </a:xfrm>
          <a:prstGeom prst="star4">
            <a:avLst/>
          </a:prstGeom>
          <a:solidFill>
            <a:srgbClr val="FFFF00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9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3212976"/>
            <a:ext cx="2168081" cy="3410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323528" y="126876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Arial Rounded MT Bold" pitchFamily="34" charset="0"/>
              </a:rPr>
              <a:t>Doubling </a:t>
            </a:r>
            <a:endParaRPr lang="th-TH" sz="80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6453336"/>
            <a:ext cx="1979531" cy="27629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0" y="6557282"/>
            <a:ext cx="3419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Comic Sans MS" pitchFamily="66" charset="0"/>
              </a:rPr>
              <a:t>www.TheStorySeed.com</a:t>
            </a:r>
            <a:endParaRPr lang="th-TH" sz="20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59432"/>
            <a:ext cx="9144000" cy="789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2348880"/>
            <a:ext cx="8306374" cy="450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Bevel 11"/>
          <p:cNvSpPr/>
          <p:nvPr/>
        </p:nvSpPr>
        <p:spPr>
          <a:xfrm>
            <a:off x="2987824" y="2924944"/>
            <a:ext cx="3168352" cy="936104"/>
          </a:xfrm>
          <a:prstGeom prst="bevel">
            <a:avLst>
              <a:gd name="adj" fmla="val 6489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The Doubling Machine</a:t>
            </a:r>
            <a:endParaRPr lang="th-TH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7928951" flipH="1" flipV="1">
            <a:off x="-333785" y="1401158"/>
            <a:ext cx="1433302" cy="523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610901" flipV="1">
            <a:off x="1054232" y="1376396"/>
            <a:ext cx="1433300" cy="523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514780"/>
            <a:ext cx="1653502" cy="2338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Oval 18">
            <a:hlinkClick r:id="" action="ppaction://noaction" highlightClick="1"/>
          </p:cNvPr>
          <p:cNvSpPr/>
          <p:nvPr/>
        </p:nvSpPr>
        <p:spPr>
          <a:xfrm>
            <a:off x="3851920" y="4005064"/>
            <a:ext cx="1080120" cy="1008112"/>
          </a:xfrm>
          <a:prstGeom prst="ellipse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latin typeface="Comic Sans MS" pitchFamily="66" charset="0"/>
              </a:rPr>
              <a:t>double</a:t>
            </a:r>
            <a:endParaRPr lang="th-TH" sz="1500" dirty="0">
              <a:latin typeface="Comic Sans MS" pitchFamily="66" charset="0"/>
            </a:endParaRPr>
          </a:p>
        </p:txBody>
      </p:sp>
      <p:sp>
        <p:nvSpPr>
          <p:cNvPr id="20" name="5-Point Star 19"/>
          <p:cNvSpPr/>
          <p:nvPr/>
        </p:nvSpPr>
        <p:spPr>
          <a:xfrm>
            <a:off x="1691680" y="5877272"/>
            <a:ext cx="576064" cy="576064"/>
          </a:xfrm>
          <a:prstGeom prst="star5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5-Point Star 20"/>
          <p:cNvSpPr/>
          <p:nvPr/>
        </p:nvSpPr>
        <p:spPr>
          <a:xfrm>
            <a:off x="5580112" y="4869160"/>
            <a:ext cx="576064" cy="576064"/>
          </a:xfrm>
          <a:prstGeom prst="star5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5-Point Star 21"/>
          <p:cNvSpPr/>
          <p:nvPr/>
        </p:nvSpPr>
        <p:spPr>
          <a:xfrm>
            <a:off x="4788024" y="5949280"/>
            <a:ext cx="576064" cy="576064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5-Point Star 22"/>
          <p:cNvSpPr/>
          <p:nvPr/>
        </p:nvSpPr>
        <p:spPr>
          <a:xfrm>
            <a:off x="7236296" y="5877272"/>
            <a:ext cx="576064" cy="576064"/>
          </a:xfrm>
          <a:prstGeom prst="star5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5-Point Star 23"/>
          <p:cNvSpPr/>
          <p:nvPr/>
        </p:nvSpPr>
        <p:spPr>
          <a:xfrm>
            <a:off x="1763688" y="2996952"/>
            <a:ext cx="576064" cy="576064"/>
          </a:xfrm>
          <a:prstGeom prst="star5">
            <a:avLst/>
          </a:prstGeom>
          <a:solidFill>
            <a:srgbClr val="E0108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5-Point Star 24"/>
          <p:cNvSpPr/>
          <p:nvPr/>
        </p:nvSpPr>
        <p:spPr>
          <a:xfrm>
            <a:off x="3347864" y="5373216"/>
            <a:ext cx="576064" cy="576064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Rounded Rectangular Callout 17"/>
          <p:cNvSpPr/>
          <p:nvPr/>
        </p:nvSpPr>
        <p:spPr>
          <a:xfrm>
            <a:off x="1691680" y="260648"/>
            <a:ext cx="6768752" cy="1080120"/>
          </a:xfrm>
          <a:prstGeom prst="wedgeRoundRectCallout">
            <a:avLst>
              <a:gd name="adj1" fmla="val -45765"/>
              <a:gd name="adj2" fmla="val 80394"/>
              <a:gd name="adj3" fmla="val 16667"/>
            </a:avLst>
          </a:prstGeom>
          <a:solidFill>
            <a:srgbClr val="A4F89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omic Sans MS" pitchFamily="66" charset="0"/>
              </a:rPr>
              <a:t>How many </a:t>
            </a:r>
            <a:r>
              <a:rPr lang="en-US" sz="2200" b="1" dirty="0" err="1">
                <a:solidFill>
                  <a:schemeClr val="tx1"/>
                </a:solidFill>
                <a:latin typeface="Comic Sans MS" pitchFamily="66" charset="0"/>
              </a:rPr>
              <a:t>stawberries</a:t>
            </a:r>
            <a:r>
              <a:rPr lang="en-US" sz="2200" b="1" dirty="0">
                <a:solidFill>
                  <a:schemeClr val="tx1"/>
                </a:solidFill>
                <a:latin typeface="Comic Sans MS" pitchFamily="66" charset="0"/>
              </a:rPr>
              <a:t> do you see?</a:t>
            </a:r>
          </a:p>
          <a:p>
            <a:pPr algn="ctr"/>
            <a:r>
              <a:rPr lang="en-US" sz="2200" b="1" dirty="0">
                <a:solidFill>
                  <a:schemeClr val="tx1"/>
                </a:solidFill>
                <a:latin typeface="Comic Sans MS" pitchFamily="66" charset="0"/>
              </a:rPr>
              <a:t>If we press on the red button, how many bananas do you think we’ll have?</a:t>
            </a:r>
            <a:endParaRPr lang="th-TH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1115616" y="3979614"/>
            <a:ext cx="1512167" cy="1393602"/>
            <a:chOff x="899593" y="2492896"/>
            <a:chExt cx="1512167" cy="1393602"/>
          </a:xfrm>
        </p:grpSpPr>
        <p:pic>
          <p:nvPicPr>
            <p:cNvPr id="30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99593" y="3212876"/>
              <a:ext cx="720079" cy="673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691680" y="3212976"/>
              <a:ext cx="720079" cy="673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99594" y="2492896"/>
              <a:ext cx="720079" cy="673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691681" y="2492996"/>
              <a:ext cx="720079" cy="673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5" name="Group 34"/>
          <p:cNvGrpSpPr/>
          <p:nvPr/>
        </p:nvGrpSpPr>
        <p:grpSpPr>
          <a:xfrm>
            <a:off x="6876256" y="3933056"/>
            <a:ext cx="1512167" cy="1393602"/>
            <a:chOff x="899593" y="2492896"/>
            <a:chExt cx="1512167" cy="1393602"/>
          </a:xfrm>
        </p:grpSpPr>
        <p:pic>
          <p:nvPicPr>
            <p:cNvPr id="36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99593" y="3212876"/>
              <a:ext cx="720079" cy="673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691680" y="3212976"/>
              <a:ext cx="720079" cy="673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99594" y="2492896"/>
              <a:ext cx="720079" cy="673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691681" y="2492996"/>
              <a:ext cx="720079" cy="673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7" name="Picture 26" descr="oceanic-dolphinSEED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771495" y="6521965"/>
            <a:ext cx="372505" cy="3360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59432"/>
            <a:ext cx="9144000" cy="789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2348880"/>
            <a:ext cx="8306374" cy="450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Bevel 11"/>
          <p:cNvSpPr/>
          <p:nvPr/>
        </p:nvSpPr>
        <p:spPr>
          <a:xfrm>
            <a:off x="2987824" y="2924944"/>
            <a:ext cx="3168352" cy="936104"/>
          </a:xfrm>
          <a:prstGeom prst="bevel">
            <a:avLst>
              <a:gd name="adj" fmla="val 6489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The Doubling Machine</a:t>
            </a:r>
            <a:endParaRPr lang="th-TH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7928951" flipH="1" flipV="1">
            <a:off x="-333785" y="1401158"/>
            <a:ext cx="1433302" cy="523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610901" flipV="1">
            <a:off x="1054232" y="1376396"/>
            <a:ext cx="1433300" cy="523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514780"/>
            <a:ext cx="1653502" cy="2338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Oval 18">
            <a:hlinkClick r:id="" action="ppaction://noaction" highlightClick="1"/>
          </p:cNvPr>
          <p:cNvSpPr/>
          <p:nvPr/>
        </p:nvSpPr>
        <p:spPr>
          <a:xfrm>
            <a:off x="3851920" y="4005064"/>
            <a:ext cx="1080120" cy="1008112"/>
          </a:xfrm>
          <a:prstGeom prst="ellipse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latin typeface="Comic Sans MS" pitchFamily="66" charset="0"/>
              </a:rPr>
              <a:t>double</a:t>
            </a:r>
            <a:endParaRPr lang="th-TH" sz="1500" dirty="0">
              <a:latin typeface="Comic Sans MS" pitchFamily="66" charset="0"/>
            </a:endParaRPr>
          </a:p>
        </p:txBody>
      </p:sp>
      <p:sp>
        <p:nvSpPr>
          <p:cNvPr id="20" name="5-Point Star 19"/>
          <p:cNvSpPr/>
          <p:nvPr/>
        </p:nvSpPr>
        <p:spPr>
          <a:xfrm>
            <a:off x="1691680" y="5877272"/>
            <a:ext cx="576064" cy="576064"/>
          </a:xfrm>
          <a:prstGeom prst="star5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5-Point Star 20"/>
          <p:cNvSpPr/>
          <p:nvPr/>
        </p:nvSpPr>
        <p:spPr>
          <a:xfrm>
            <a:off x="5580112" y="4869160"/>
            <a:ext cx="576064" cy="576064"/>
          </a:xfrm>
          <a:prstGeom prst="star5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5-Point Star 21"/>
          <p:cNvSpPr/>
          <p:nvPr/>
        </p:nvSpPr>
        <p:spPr>
          <a:xfrm>
            <a:off x="4788024" y="5949280"/>
            <a:ext cx="576064" cy="576064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5-Point Star 22"/>
          <p:cNvSpPr/>
          <p:nvPr/>
        </p:nvSpPr>
        <p:spPr>
          <a:xfrm>
            <a:off x="7236296" y="5877272"/>
            <a:ext cx="576064" cy="576064"/>
          </a:xfrm>
          <a:prstGeom prst="star5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5-Point Star 23"/>
          <p:cNvSpPr/>
          <p:nvPr/>
        </p:nvSpPr>
        <p:spPr>
          <a:xfrm>
            <a:off x="1763688" y="2996952"/>
            <a:ext cx="576064" cy="576064"/>
          </a:xfrm>
          <a:prstGeom prst="star5">
            <a:avLst/>
          </a:prstGeom>
          <a:solidFill>
            <a:srgbClr val="E0108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5-Point Star 24"/>
          <p:cNvSpPr/>
          <p:nvPr/>
        </p:nvSpPr>
        <p:spPr>
          <a:xfrm>
            <a:off x="3347864" y="5373216"/>
            <a:ext cx="576064" cy="576064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TextBox 27"/>
          <p:cNvSpPr txBox="1"/>
          <p:nvPr/>
        </p:nvSpPr>
        <p:spPr>
          <a:xfrm>
            <a:off x="0" y="0"/>
            <a:ext cx="9144000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 Rounded MT Bold" pitchFamily="34" charset="0"/>
              </a:rPr>
              <a:t>How many bananas do we have now?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139952" y="764704"/>
            <a:ext cx="12241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Arial Rounded MT Bold" pitchFamily="34" charset="0"/>
              </a:rPr>
              <a:t>8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1115616" y="3979614"/>
            <a:ext cx="1512167" cy="1393602"/>
            <a:chOff x="899593" y="2492896"/>
            <a:chExt cx="1512167" cy="1393602"/>
          </a:xfrm>
        </p:grpSpPr>
        <p:pic>
          <p:nvPicPr>
            <p:cNvPr id="34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99593" y="3212876"/>
              <a:ext cx="720079" cy="673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691680" y="3212976"/>
              <a:ext cx="720079" cy="673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99594" y="2492896"/>
              <a:ext cx="720079" cy="673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691681" y="2492996"/>
              <a:ext cx="720079" cy="673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8" name="Group 47"/>
          <p:cNvGrpSpPr/>
          <p:nvPr/>
        </p:nvGrpSpPr>
        <p:grpSpPr>
          <a:xfrm>
            <a:off x="6876256" y="3933056"/>
            <a:ext cx="1512167" cy="1393602"/>
            <a:chOff x="899593" y="2492896"/>
            <a:chExt cx="1512167" cy="1393602"/>
          </a:xfrm>
        </p:grpSpPr>
        <p:pic>
          <p:nvPicPr>
            <p:cNvPr id="49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99593" y="3212876"/>
              <a:ext cx="720079" cy="673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0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691680" y="3212976"/>
              <a:ext cx="720079" cy="673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99594" y="2492896"/>
              <a:ext cx="720079" cy="673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2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691681" y="2492996"/>
              <a:ext cx="720079" cy="673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7" name="Oval 26"/>
          <p:cNvSpPr/>
          <p:nvPr/>
        </p:nvSpPr>
        <p:spPr>
          <a:xfrm>
            <a:off x="1043608" y="3933056"/>
            <a:ext cx="864096" cy="792088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8" name="Oval 37"/>
          <p:cNvSpPr/>
          <p:nvPr/>
        </p:nvSpPr>
        <p:spPr>
          <a:xfrm>
            <a:off x="1907704" y="3933056"/>
            <a:ext cx="792088" cy="792088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9" name="Oval 38"/>
          <p:cNvSpPr/>
          <p:nvPr/>
        </p:nvSpPr>
        <p:spPr>
          <a:xfrm>
            <a:off x="1115616" y="4653136"/>
            <a:ext cx="792088" cy="792088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0" name="Oval 39"/>
          <p:cNvSpPr/>
          <p:nvPr/>
        </p:nvSpPr>
        <p:spPr>
          <a:xfrm>
            <a:off x="1907704" y="4653136"/>
            <a:ext cx="792088" cy="792088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6" name="Oval 45"/>
          <p:cNvSpPr/>
          <p:nvPr/>
        </p:nvSpPr>
        <p:spPr>
          <a:xfrm>
            <a:off x="6876256" y="3861048"/>
            <a:ext cx="792088" cy="792088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3" name="Oval 52"/>
          <p:cNvSpPr/>
          <p:nvPr/>
        </p:nvSpPr>
        <p:spPr>
          <a:xfrm>
            <a:off x="7668344" y="3861048"/>
            <a:ext cx="792088" cy="792088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4" name="Oval 53"/>
          <p:cNvSpPr/>
          <p:nvPr/>
        </p:nvSpPr>
        <p:spPr>
          <a:xfrm>
            <a:off x="6876256" y="4581128"/>
            <a:ext cx="792088" cy="792088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5" name="Oval 54"/>
          <p:cNvSpPr/>
          <p:nvPr/>
        </p:nvSpPr>
        <p:spPr>
          <a:xfrm>
            <a:off x="7740352" y="4581128"/>
            <a:ext cx="792088" cy="792088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35" name="Picture 34" descr="oceanic-dolphinSEED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771495" y="6521965"/>
            <a:ext cx="372505" cy="3360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7" grpId="0" animBg="1"/>
      <p:bldP spid="38" grpId="0" animBg="1"/>
      <p:bldP spid="39" grpId="0" animBg="1"/>
      <p:bldP spid="40" grpId="0" animBg="1"/>
      <p:bldP spid="46" grpId="0" animBg="1"/>
      <p:bldP spid="53" grpId="0" animBg="1"/>
      <p:bldP spid="54" grpId="0" animBg="1"/>
      <p:bldP spid="5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59432"/>
            <a:ext cx="9144000" cy="789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2348880"/>
            <a:ext cx="8306374" cy="450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Bevel 11"/>
          <p:cNvSpPr/>
          <p:nvPr/>
        </p:nvSpPr>
        <p:spPr>
          <a:xfrm>
            <a:off x="2987824" y="2924944"/>
            <a:ext cx="3168352" cy="936104"/>
          </a:xfrm>
          <a:prstGeom prst="bevel">
            <a:avLst>
              <a:gd name="adj" fmla="val 6489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The Doubling Machine</a:t>
            </a:r>
            <a:endParaRPr lang="th-TH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7928951" flipH="1" flipV="1">
            <a:off x="-333785" y="1401158"/>
            <a:ext cx="1433302" cy="523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610901" flipV="1">
            <a:off x="1054232" y="1376396"/>
            <a:ext cx="1433300" cy="523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514780"/>
            <a:ext cx="1653502" cy="2338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Oval 18">
            <a:hlinkClick r:id="" action="ppaction://noaction" highlightClick="1"/>
          </p:cNvPr>
          <p:cNvSpPr/>
          <p:nvPr/>
        </p:nvSpPr>
        <p:spPr>
          <a:xfrm>
            <a:off x="3851920" y="4005064"/>
            <a:ext cx="1080120" cy="1008112"/>
          </a:xfrm>
          <a:prstGeom prst="ellipse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latin typeface="Comic Sans MS" pitchFamily="66" charset="0"/>
              </a:rPr>
              <a:t>double</a:t>
            </a:r>
            <a:endParaRPr lang="th-TH" sz="1500" dirty="0">
              <a:latin typeface="Comic Sans MS" pitchFamily="66" charset="0"/>
            </a:endParaRPr>
          </a:p>
        </p:txBody>
      </p:sp>
      <p:sp>
        <p:nvSpPr>
          <p:cNvPr id="20" name="5-Point Star 19"/>
          <p:cNvSpPr/>
          <p:nvPr/>
        </p:nvSpPr>
        <p:spPr>
          <a:xfrm>
            <a:off x="1691680" y="5877272"/>
            <a:ext cx="576064" cy="576064"/>
          </a:xfrm>
          <a:prstGeom prst="star5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5-Point Star 20"/>
          <p:cNvSpPr/>
          <p:nvPr/>
        </p:nvSpPr>
        <p:spPr>
          <a:xfrm>
            <a:off x="5580112" y="4869160"/>
            <a:ext cx="576064" cy="576064"/>
          </a:xfrm>
          <a:prstGeom prst="star5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5-Point Star 21"/>
          <p:cNvSpPr/>
          <p:nvPr/>
        </p:nvSpPr>
        <p:spPr>
          <a:xfrm>
            <a:off x="4788024" y="5949280"/>
            <a:ext cx="576064" cy="576064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5-Point Star 22"/>
          <p:cNvSpPr/>
          <p:nvPr/>
        </p:nvSpPr>
        <p:spPr>
          <a:xfrm>
            <a:off x="7236296" y="5877272"/>
            <a:ext cx="576064" cy="576064"/>
          </a:xfrm>
          <a:prstGeom prst="star5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5-Point Star 23"/>
          <p:cNvSpPr/>
          <p:nvPr/>
        </p:nvSpPr>
        <p:spPr>
          <a:xfrm>
            <a:off x="1763688" y="2996952"/>
            <a:ext cx="576064" cy="576064"/>
          </a:xfrm>
          <a:prstGeom prst="star5">
            <a:avLst/>
          </a:prstGeom>
          <a:solidFill>
            <a:srgbClr val="E0108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5-Point Star 24"/>
          <p:cNvSpPr/>
          <p:nvPr/>
        </p:nvSpPr>
        <p:spPr>
          <a:xfrm>
            <a:off x="3347864" y="5373216"/>
            <a:ext cx="576064" cy="576064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Rounded Rectangular Callout 17"/>
          <p:cNvSpPr/>
          <p:nvPr/>
        </p:nvSpPr>
        <p:spPr>
          <a:xfrm>
            <a:off x="1691680" y="260648"/>
            <a:ext cx="6768752" cy="1080120"/>
          </a:xfrm>
          <a:prstGeom prst="wedgeRoundRectCallout">
            <a:avLst>
              <a:gd name="adj1" fmla="val -45765"/>
              <a:gd name="adj2" fmla="val 80394"/>
              <a:gd name="adj3" fmla="val 16667"/>
            </a:avLst>
          </a:prstGeom>
          <a:solidFill>
            <a:srgbClr val="A4F89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omic Sans MS" pitchFamily="66" charset="0"/>
              </a:rPr>
              <a:t>How many oranges do you see?</a:t>
            </a:r>
          </a:p>
          <a:p>
            <a:pPr algn="ctr"/>
            <a:r>
              <a:rPr lang="en-US" sz="2200" b="1" dirty="0">
                <a:solidFill>
                  <a:schemeClr val="tx1"/>
                </a:solidFill>
                <a:latin typeface="Comic Sans MS" pitchFamily="66" charset="0"/>
              </a:rPr>
              <a:t>If we press on the red button, how many oranges do you think we’ll have?</a:t>
            </a:r>
            <a:endParaRPr lang="th-TH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1043608" y="4077072"/>
            <a:ext cx="1728192" cy="1152128"/>
            <a:chOff x="1043608" y="2636912"/>
            <a:chExt cx="1872208" cy="1282076"/>
          </a:xfrm>
        </p:grpSpPr>
        <p:pic>
          <p:nvPicPr>
            <p:cNvPr id="27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4730" r="16113"/>
            <a:stretch>
              <a:fillRect/>
            </a:stretch>
          </p:blipFill>
          <p:spPr bwMode="auto">
            <a:xfrm>
              <a:off x="1043608" y="3284984"/>
              <a:ext cx="585368" cy="634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4730" r="16113"/>
            <a:stretch>
              <a:fillRect/>
            </a:stretch>
          </p:blipFill>
          <p:spPr bwMode="auto">
            <a:xfrm>
              <a:off x="1691680" y="3284984"/>
              <a:ext cx="585368" cy="634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4730" r="16113"/>
            <a:stretch>
              <a:fillRect/>
            </a:stretch>
          </p:blipFill>
          <p:spPr bwMode="auto">
            <a:xfrm>
              <a:off x="2330448" y="3284984"/>
              <a:ext cx="585368" cy="634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4730" r="16113"/>
            <a:stretch>
              <a:fillRect/>
            </a:stretch>
          </p:blipFill>
          <p:spPr bwMode="auto">
            <a:xfrm>
              <a:off x="1403648" y="2636912"/>
              <a:ext cx="585368" cy="634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4730" r="16113"/>
            <a:stretch>
              <a:fillRect/>
            </a:stretch>
          </p:blipFill>
          <p:spPr bwMode="auto">
            <a:xfrm>
              <a:off x="2051720" y="2636912"/>
              <a:ext cx="585368" cy="634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1" name="Group 40"/>
          <p:cNvGrpSpPr/>
          <p:nvPr/>
        </p:nvGrpSpPr>
        <p:grpSpPr>
          <a:xfrm>
            <a:off x="6876256" y="4005064"/>
            <a:ext cx="1728192" cy="1152128"/>
            <a:chOff x="1043608" y="2636912"/>
            <a:chExt cx="1872208" cy="1282076"/>
          </a:xfrm>
        </p:grpSpPr>
        <p:pic>
          <p:nvPicPr>
            <p:cNvPr id="42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4730" r="16113"/>
            <a:stretch>
              <a:fillRect/>
            </a:stretch>
          </p:blipFill>
          <p:spPr bwMode="auto">
            <a:xfrm>
              <a:off x="1043608" y="3284984"/>
              <a:ext cx="585368" cy="634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4730" r="16113"/>
            <a:stretch>
              <a:fillRect/>
            </a:stretch>
          </p:blipFill>
          <p:spPr bwMode="auto">
            <a:xfrm>
              <a:off x="1691680" y="3284984"/>
              <a:ext cx="585368" cy="634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4730" r="16113"/>
            <a:stretch>
              <a:fillRect/>
            </a:stretch>
          </p:blipFill>
          <p:spPr bwMode="auto">
            <a:xfrm>
              <a:off x="2330448" y="3284984"/>
              <a:ext cx="585368" cy="634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4730" r="16113"/>
            <a:stretch>
              <a:fillRect/>
            </a:stretch>
          </p:blipFill>
          <p:spPr bwMode="auto">
            <a:xfrm>
              <a:off x="1403648" y="2636912"/>
              <a:ext cx="585368" cy="634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6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4730" r="16113"/>
            <a:stretch>
              <a:fillRect/>
            </a:stretch>
          </p:blipFill>
          <p:spPr bwMode="auto">
            <a:xfrm>
              <a:off x="2051720" y="2636912"/>
              <a:ext cx="585368" cy="634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0" name="Picture 29" descr="oceanic-dolphinSEED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771495" y="6521965"/>
            <a:ext cx="372505" cy="3360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59432"/>
            <a:ext cx="9144000" cy="789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2348880"/>
            <a:ext cx="8306374" cy="450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Bevel 11"/>
          <p:cNvSpPr/>
          <p:nvPr/>
        </p:nvSpPr>
        <p:spPr>
          <a:xfrm>
            <a:off x="2987824" y="2924944"/>
            <a:ext cx="3168352" cy="936104"/>
          </a:xfrm>
          <a:prstGeom prst="bevel">
            <a:avLst>
              <a:gd name="adj" fmla="val 6489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The Doubling Machine</a:t>
            </a:r>
            <a:endParaRPr lang="th-TH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7928951" flipH="1" flipV="1">
            <a:off x="-333785" y="1401158"/>
            <a:ext cx="1433302" cy="523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610901" flipV="1">
            <a:off x="1054232" y="1376396"/>
            <a:ext cx="1433300" cy="523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514780"/>
            <a:ext cx="1653502" cy="2338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Oval 18">
            <a:hlinkClick r:id="" action="ppaction://noaction" highlightClick="1"/>
          </p:cNvPr>
          <p:cNvSpPr/>
          <p:nvPr/>
        </p:nvSpPr>
        <p:spPr>
          <a:xfrm>
            <a:off x="3851920" y="4005064"/>
            <a:ext cx="1080120" cy="1008112"/>
          </a:xfrm>
          <a:prstGeom prst="ellipse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latin typeface="Comic Sans MS" pitchFamily="66" charset="0"/>
              </a:rPr>
              <a:t>double</a:t>
            </a:r>
            <a:endParaRPr lang="th-TH" sz="1500" dirty="0">
              <a:latin typeface="Comic Sans MS" pitchFamily="66" charset="0"/>
            </a:endParaRPr>
          </a:p>
        </p:txBody>
      </p:sp>
      <p:sp>
        <p:nvSpPr>
          <p:cNvPr id="20" name="5-Point Star 19"/>
          <p:cNvSpPr/>
          <p:nvPr/>
        </p:nvSpPr>
        <p:spPr>
          <a:xfrm>
            <a:off x="1691680" y="5877272"/>
            <a:ext cx="576064" cy="576064"/>
          </a:xfrm>
          <a:prstGeom prst="star5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5-Point Star 20"/>
          <p:cNvSpPr/>
          <p:nvPr/>
        </p:nvSpPr>
        <p:spPr>
          <a:xfrm>
            <a:off x="5580112" y="4869160"/>
            <a:ext cx="576064" cy="576064"/>
          </a:xfrm>
          <a:prstGeom prst="star5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5-Point Star 21"/>
          <p:cNvSpPr/>
          <p:nvPr/>
        </p:nvSpPr>
        <p:spPr>
          <a:xfrm>
            <a:off x="4788024" y="5949280"/>
            <a:ext cx="576064" cy="576064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5-Point Star 22"/>
          <p:cNvSpPr/>
          <p:nvPr/>
        </p:nvSpPr>
        <p:spPr>
          <a:xfrm>
            <a:off x="7236296" y="5877272"/>
            <a:ext cx="576064" cy="576064"/>
          </a:xfrm>
          <a:prstGeom prst="star5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5-Point Star 23"/>
          <p:cNvSpPr/>
          <p:nvPr/>
        </p:nvSpPr>
        <p:spPr>
          <a:xfrm>
            <a:off x="1763688" y="2996952"/>
            <a:ext cx="576064" cy="576064"/>
          </a:xfrm>
          <a:prstGeom prst="star5">
            <a:avLst/>
          </a:prstGeom>
          <a:solidFill>
            <a:srgbClr val="E0108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5-Point Star 24"/>
          <p:cNvSpPr/>
          <p:nvPr/>
        </p:nvSpPr>
        <p:spPr>
          <a:xfrm>
            <a:off x="3347864" y="5373216"/>
            <a:ext cx="576064" cy="576064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TextBox 27"/>
          <p:cNvSpPr txBox="1"/>
          <p:nvPr/>
        </p:nvSpPr>
        <p:spPr>
          <a:xfrm>
            <a:off x="0" y="0"/>
            <a:ext cx="9144000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 Rounded MT Bold" pitchFamily="34" charset="0"/>
              </a:rPr>
              <a:t>How many oranges do we have now?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139952" y="764704"/>
            <a:ext cx="14401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Arial Rounded MT Bold" pitchFamily="34" charset="0"/>
              </a:rPr>
              <a:t>10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1043608" y="4077072"/>
            <a:ext cx="1728192" cy="1152128"/>
            <a:chOff x="1043608" y="2636912"/>
            <a:chExt cx="1872208" cy="1282076"/>
          </a:xfrm>
        </p:grpSpPr>
        <p:pic>
          <p:nvPicPr>
            <p:cNvPr id="41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4730" r="16113"/>
            <a:stretch>
              <a:fillRect/>
            </a:stretch>
          </p:blipFill>
          <p:spPr bwMode="auto">
            <a:xfrm>
              <a:off x="1043608" y="3284984"/>
              <a:ext cx="585368" cy="634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4730" r="16113"/>
            <a:stretch>
              <a:fillRect/>
            </a:stretch>
          </p:blipFill>
          <p:spPr bwMode="auto">
            <a:xfrm>
              <a:off x="1691680" y="3284984"/>
              <a:ext cx="585368" cy="634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4730" r="16113"/>
            <a:stretch>
              <a:fillRect/>
            </a:stretch>
          </p:blipFill>
          <p:spPr bwMode="auto">
            <a:xfrm>
              <a:off x="2330448" y="3284984"/>
              <a:ext cx="585368" cy="634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4730" r="16113"/>
            <a:stretch>
              <a:fillRect/>
            </a:stretch>
          </p:blipFill>
          <p:spPr bwMode="auto">
            <a:xfrm>
              <a:off x="1403648" y="2636912"/>
              <a:ext cx="585368" cy="634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7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4730" r="16113"/>
            <a:stretch>
              <a:fillRect/>
            </a:stretch>
          </p:blipFill>
          <p:spPr bwMode="auto">
            <a:xfrm>
              <a:off x="2051720" y="2636912"/>
              <a:ext cx="585368" cy="634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8" name="Group 47"/>
          <p:cNvGrpSpPr/>
          <p:nvPr/>
        </p:nvGrpSpPr>
        <p:grpSpPr>
          <a:xfrm>
            <a:off x="6876256" y="4005064"/>
            <a:ext cx="1728192" cy="1152128"/>
            <a:chOff x="1043608" y="2636912"/>
            <a:chExt cx="1872208" cy="1282076"/>
          </a:xfrm>
        </p:grpSpPr>
        <p:pic>
          <p:nvPicPr>
            <p:cNvPr id="56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4730" r="16113"/>
            <a:stretch>
              <a:fillRect/>
            </a:stretch>
          </p:blipFill>
          <p:spPr bwMode="auto">
            <a:xfrm>
              <a:off x="1043608" y="3284984"/>
              <a:ext cx="585368" cy="634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7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4730" r="16113"/>
            <a:stretch>
              <a:fillRect/>
            </a:stretch>
          </p:blipFill>
          <p:spPr bwMode="auto">
            <a:xfrm>
              <a:off x="1691680" y="3284984"/>
              <a:ext cx="585368" cy="634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8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4730" r="16113"/>
            <a:stretch>
              <a:fillRect/>
            </a:stretch>
          </p:blipFill>
          <p:spPr bwMode="auto">
            <a:xfrm>
              <a:off x="2330448" y="3284984"/>
              <a:ext cx="585368" cy="634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9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4730" r="16113"/>
            <a:stretch>
              <a:fillRect/>
            </a:stretch>
          </p:blipFill>
          <p:spPr bwMode="auto">
            <a:xfrm>
              <a:off x="1403648" y="2636912"/>
              <a:ext cx="585368" cy="634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0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4730" r="16113"/>
            <a:stretch>
              <a:fillRect/>
            </a:stretch>
          </p:blipFill>
          <p:spPr bwMode="auto">
            <a:xfrm>
              <a:off x="2051720" y="2636912"/>
              <a:ext cx="585368" cy="634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7" name="Oval 26"/>
          <p:cNvSpPr/>
          <p:nvPr/>
        </p:nvSpPr>
        <p:spPr>
          <a:xfrm>
            <a:off x="1259632" y="4005064"/>
            <a:ext cx="720080" cy="648072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4" name="Oval 63"/>
          <p:cNvSpPr/>
          <p:nvPr/>
        </p:nvSpPr>
        <p:spPr>
          <a:xfrm>
            <a:off x="1907704" y="4005064"/>
            <a:ext cx="720080" cy="648072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5" name="Oval 64"/>
          <p:cNvSpPr/>
          <p:nvPr/>
        </p:nvSpPr>
        <p:spPr>
          <a:xfrm>
            <a:off x="899592" y="4581128"/>
            <a:ext cx="720080" cy="648072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6" name="Oval 65"/>
          <p:cNvSpPr/>
          <p:nvPr/>
        </p:nvSpPr>
        <p:spPr>
          <a:xfrm>
            <a:off x="1547664" y="4581128"/>
            <a:ext cx="720080" cy="648072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7" name="Oval 66"/>
          <p:cNvSpPr/>
          <p:nvPr/>
        </p:nvSpPr>
        <p:spPr>
          <a:xfrm>
            <a:off x="2123728" y="4581128"/>
            <a:ext cx="720080" cy="648072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9" name="Oval 68"/>
          <p:cNvSpPr/>
          <p:nvPr/>
        </p:nvSpPr>
        <p:spPr>
          <a:xfrm>
            <a:off x="7092280" y="3933056"/>
            <a:ext cx="720080" cy="648072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1" name="Oval 70"/>
          <p:cNvSpPr/>
          <p:nvPr/>
        </p:nvSpPr>
        <p:spPr>
          <a:xfrm>
            <a:off x="7740352" y="3933056"/>
            <a:ext cx="720080" cy="648072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2" name="Oval 71"/>
          <p:cNvSpPr/>
          <p:nvPr/>
        </p:nvSpPr>
        <p:spPr>
          <a:xfrm>
            <a:off x="6804248" y="4509120"/>
            <a:ext cx="720080" cy="648072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3" name="Oval 72"/>
          <p:cNvSpPr/>
          <p:nvPr/>
        </p:nvSpPr>
        <p:spPr>
          <a:xfrm>
            <a:off x="7380312" y="4509120"/>
            <a:ext cx="720080" cy="648072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4" name="Oval 73"/>
          <p:cNvSpPr/>
          <p:nvPr/>
        </p:nvSpPr>
        <p:spPr>
          <a:xfrm>
            <a:off x="8028384" y="4509120"/>
            <a:ext cx="720080" cy="648072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39" name="Picture 38" descr="oceanic-dolphinSEED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771495" y="6521965"/>
            <a:ext cx="372505" cy="3360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7" grpId="0" animBg="1"/>
      <p:bldP spid="64" grpId="0" animBg="1"/>
      <p:bldP spid="65" grpId="0" animBg="1"/>
      <p:bldP spid="66" grpId="0" animBg="1"/>
      <p:bldP spid="67" grpId="0" animBg="1"/>
      <p:bldP spid="69" grpId="0" animBg="1"/>
      <p:bldP spid="71" grpId="0" animBg="1"/>
      <p:bldP spid="72" grpId="0" animBg="1"/>
      <p:bldP spid="73" grpId="0" animBg="1"/>
      <p:bldP spid="7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 cstate="print"/>
          <a:srcRect t="5820" b="731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5137" y="3501008"/>
            <a:ext cx="6051359" cy="328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Bevel 11"/>
          <p:cNvSpPr/>
          <p:nvPr/>
        </p:nvSpPr>
        <p:spPr>
          <a:xfrm>
            <a:off x="4757719" y="3717032"/>
            <a:ext cx="2255279" cy="676507"/>
          </a:xfrm>
          <a:prstGeom prst="bevel">
            <a:avLst>
              <a:gd name="adj" fmla="val 6489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  <a:latin typeface="Comic Sans MS" pitchFamily="66" charset="0"/>
              </a:rPr>
              <a:t>The Doubling Machine</a:t>
            </a:r>
            <a:endParaRPr lang="th-TH" sz="1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212659" y="514780"/>
            <a:ext cx="1911069" cy="2338156"/>
            <a:chOff x="121339" y="514780"/>
            <a:chExt cx="1911069" cy="2338156"/>
          </a:xfrm>
        </p:grpSpPr>
        <p:pic>
          <p:nvPicPr>
            <p:cNvPr id="14" name="Picture 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7928951" flipH="1" flipV="1">
              <a:off x="-333785" y="1401158"/>
              <a:ext cx="1433302" cy="5230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3610901" flipV="1">
              <a:off x="1054232" y="1376396"/>
              <a:ext cx="1433300" cy="5230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3528" y="514780"/>
              <a:ext cx="1653502" cy="2338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" name="Oval 18">
            <a:hlinkClick r:id="" action="ppaction://noaction" highlightClick="1"/>
          </p:cNvPr>
          <p:cNvSpPr/>
          <p:nvPr/>
        </p:nvSpPr>
        <p:spPr>
          <a:xfrm>
            <a:off x="5549807" y="4581128"/>
            <a:ext cx="886890" cy="848832"/>
          </a:xfrm>
          <a:prstGeom prst="ellipse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Comic Sans MS" pitchFamily="66" charset="0"/>
              </a:rPr>
              <a:t>double</a:t>
            </a:r>
            <a:endParaRPr lang="th-TH" sz="1100" dirty="0">
              <a:latin typeface="Comic Sans MS" pitchFamily="66" charset="0"/>
            </a:endParaRPr>
          </a:p>
        </p:txBody>
      </p:sp>
      <p:sp>
        <p:nvSpPr>
          <p:cNvPr id="20" name="5-Point Star 19"/>
          <p:cNvSpPr/>
          <p:nvPr/>
        </p:nvSpPr>
        <p:spPr>
          <a:xfrm>
            <a:off x="3533583" y="6093296"/>
            <a:ext cx="410051" cy="416313"/>
          </a:xfrm>
          <a:prstGeom prst="star5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5-Point Star 20"/>
          <p:cNvSpPr/>
          <p:nvPr/>
        </p:nvSpPr>
        <p:spPr>
          <a:xfrm>
            <a:off x="6485911" y="5517232"/>
            <a:ext cx="410051" cy="416313"/>
          </a:xfrm>
          <a:prstGeom prst="star5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5-Point Star 21"/>
          <p:cNvSpPr/>
          <p:nvPr/>
        </p:nvSpPr>
        <p:spPr>
          <a:xfrm>
            <a:off x="6197879" y="6165304"/>
            <a:ext cx="410051" cy="41631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5-Point Star 22"/>
          <p:cNvSpPr/>
          <p:nvPr/>
        </p:nvSpPr>
        <p:spPr>
          <a:xfrm>
            <a:off x="7926071" y="6165304"/>
            <a:ext cx="410051" cy="416313"/>
          </a:xfrm>
          <a:prstGeom prst="star5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5-Point Star 23"/>
          <p:cNvSpPr/>
          <p:nvPr/>
        </p:nvSpPr>
        <p:spPr>
          <a:xfrm>
            <a:off x="4181655" y="3789040"/>
            <a:ext cx="410051" cy="416313"/>
          </a:xfrm>
          <a:prstGeom prst="star5">
            <a:avLst/>
          </a:prstGeom>
          <a:solidFill>
            <a:srgbClr val="E0108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5-Point Star 24"/>
          <p:cNvSpPr/>
          <p:nvPr/>
        </p:nvSpPr>
        <p:spPr>
          <a:xfrm>
            <a:off x="4973743" y="5589240"/>
            <a:ext cx="410051" cy="416313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39" name="Group 38"/>
          <p:cNvGrpSpPr/>
          <p:nvPr/>
        </p:nvGrpSpPr>
        <p:grpSpPr>
          <a:xfrm>
            <a:off x="8919190" y="625406"/>
            <a:ext cx="2853610" cy="2659578"/>
            <a:chOff x="6002359" y="2002908"/>
            <a:chExt cx="3141642" cy="2846056"/>
          </a:xfrm>
        </p:grpSpPr>
        <p:sp>
          <p:nvSpPr>
            <p:cNvPr id="40" name="Oval 39"/>
            <p:cNvSpPr/>
            <p:nvPr/>
          </p:nvSpPr>
          <p:spPr>
            <a:xfrm>
              <a:off x="7082820" y="4776956"/>
              <a:ext cx="1296144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42" name="Group 19"/>
            <p:cNvGrpSpPr/>
            <p:nvPr/>
          </p:nvGrpSpPr>
          <p:grpSpPr>
            <a:xfrm>
              <a:off x="6002359" y="2002908"/>
              <a:ext cx="3141642" cy="2434204"/>
              <a:chOff x="6002359" y="2002908"/>
              <a:chExt cx="3141642" cy="2434204"/>
            </a:xfrm>
          </p:grpSpPr>
          <p:pic>
            <p:nvPicPr>
              <p:cNvPr id="46" name="Picture 2"/>
              <p:cNvPicPr>
                <a:picLocks noChangeAspect="1" noChangeArrowheads="1"/>
              </p:cNvPicPr>
              <p:nvPr/>
            </p:nvPicPr>
            <p:blipFill>
              <a:blip r:embed="rId6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6002359" y="3051278"/>
                <a:ext cx="3141642" cy="13858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8" name="Picture 6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b="18271"/>
              <a:stretch>
                <a:fillRect/>
              </a:stretch>
            </p:blipFill>
            <p:spPr bwMode="auto">
              <a:xfrm>
                <a:off x="7150202" y="2002908"/>
                <a:ext cx="1721304" cy="1584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49" name="Rounded Rectangular Callout 48"/>
          <p:cNvSpPr/>
          <p:nvPr/>
        </p:nvSpPr>
        <p:spPr>
          <a:xfrm>
            <a:off x="1619672" y="44624"/>
            <a:ext cx="6120680" cy="864096"/>
          </a:xfrm>
          <a:prstGeom prst="wedgeRoundRectCallout">
            <a:avLst>
              <a:gd name="adj1" fmla="val -11456"/>
              <a:gd name="adj2" fmla="val 77706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omic Sans MS" pitchFamily="66" charset="0"/>
              </a:rPr>
              <a:t>Dobby! I’ve been looking all over for you! Hey! What’s this machine? </a:t>
            </a:r>
            <a:endParaRPr lang="th-TH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179512" y="2852936"/>
            <a:ext cx="2808312" cy="2736304"/>
            <a:chOff x="179512" y="2852936"/>
            <a:chExt cx="2808312" cy="2736304"/>
          </a:xfrm>
        </p:grpSpPr>
        <p:sp>
          <p:nvSpPr>
            <p:cNvPr id="52" name="32-Point Star 51"/>
            <p:cNvSpPr/>
            <p:nvPr/>
          </p:nvSpPr>
          <p:spPr>
            <a:xfrm>
              <a:off x="179512" y="2852936"/>
              <a:ext cx="2808312" cy="2736304"/>
            </a:xfrm>
            <a:prstGeom prst="star32">
              <a:avLst>
                <a:gd name="adj" fmla="val 44926"/>
              </a:avLst>
            </a:prstGeom>
            <a:solidFill>
              <a:srgbClr val="75F77B"/>
            </a:solidFill>
            <a:ln>
              <a:solidFill>
                <a:srgbClr val="75F77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04056" y="3284984"/>
              <a:ext cx="2267744" cy="2015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500" dirty="0">
                  <a:latin typeface="Arial Rounded MT Bold" pitchFamily="34" charset="0"/>
                </a:rPr>
                <a:t>Can you help Dobby explain what this machine does?</a:t>
              </a:r>
            </a:p>
          </p:txBody>
        </p:sp>
      </p:grpSp>
      <p:pic>
        <p:nvPicPr>
          <p:cNvPr id="26" name="Picture 25" descr="oceanic-dolphinSEED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771495" y="6521965"/>
            <a:ext cx="372505" cy="3360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32948E-6 L -0.47882 0.00231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90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51520" y="332656"/>
            <a:ext cx="85689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latin typeface="Arial Rounded MT Bold" pitchFamily="34" charset="0"/>
              </a:rPr>
              <a:t>This is Dobby. He is a friendly alien. Dobby lives on a spaceship with lots of other aliens, including his best friend Kenny.  </a:t>
            </a:r>
            <a:endParaRPr lang="th-TH" sz="80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9144000" y="1916832"/>
            <a:ext cx="3141642" cy="3082276"/>
            <a:chOff x="6002359" y="2002908"/>
            <a:chExt cx="3141642" cy="3082276"/>
          </a:xfrm>
        </p:grpSpPr>
        <p:sp>
          <p:nvSpPr>
            <p:cNvPr id="16" name="Oval 15"/>
            <p:cNvSpPr/>
            <p:nvPr/>
          </p:nvSpPr>
          <p:spPr>
            <a:xfrm>
              <a:off x="7020272" y="5013176"/>
              <a:ext cx="1296144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6002359" y="2002908"/>
              <a:ext cx="3141642" cy="2434204"/>
              <a:chOff x="6002359" y="2002908"/>
              <a:chExt cx="3141642" cy="2434204"/>
            </a:xfrm>
          </p:grpSpPr>
          <p:pic>
            <p:nvPicPr>
              <p:cNvPr id="2050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6002359" y="3051278"/>
                <a:ext cx="3141642" cy="13858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4" name="Picture 6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b="18271"/>
              <a:stretch>
                <a:fillRect/>
              </a:stretch>
            </p:blipFill>
            <p:spPr bwMode="auto">
              <a:xfrm>
                <a:off x="7150202" y="2002908"/>
                <a:ext cx="1721304" cy="1584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25" name="Group 24"/>
          <p:cNvGrpSpPr/>
          <p:nvPr/>
        </p:nvGrpSpPr>
        <p:grpSpPr>
          <a:xfrm>
            <a:off x="683569" y="2924944"/>
            <a:ext cx="2232248" cy="3184401"/>
            <a:chOff x="628121" y="2620863"/>
            <a:chExt cx="2321535" cy="3400425"/>
          </a:xfrm>
        </p:grpSpPr>
        <p:pic>
          <p:nvPicPr>
            <p:cNvPr id="18" name="Picture 3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5616365" flipH="1">
              <a:off x="1578056" y="4114687"/>
              <a:ext cx="2009775" cy="733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3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7176548">
              <a:off x="-10054" y="4117139"/>
              <a:ext cx="2009775" cy="733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8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83568" y="2620863"/>
              <a:ext cx="2105025" cy="3400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2" name="Rounded Rectangular Callout 21"/>
          <p:cNvSpPr/>
          <p:nvPr/>
        </p:nvSpPr>
        <p:spPr>
          <a:xfrm>
            <a:off x="2771800" y="2564904"/>
            <a:ext cx="2520280" cy="1152128"/>
          </a:xfrm>
          <a:prstGeom prst="wedgeRoundRectCallout">
            <a:avLst>
              <a:gd name="adj1" fmla="val -46173"/>
              <a:gd name="adj2" fmla="val 7887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itchFamily="66" charset="0"/>
              </a:rPr>
              <a:t>Wait for me, Kenny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!</a:t>
            </a:r>
            <a:endParaRPr lang="th-TH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4" name="Picture 13" descr="oceanic-dolphinSEED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771495" y="6521965"/>
            <a:ext cx="372505" cy="3360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81503E-6 L -1.38837 0.01688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400" y="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46821E-6 L -0.38195 0.0094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00" y="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4068"/>
            <a:ext cx="9144000" cy="788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60229" y="1594073"/>
            <a:ext cx="2047875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lowchart: Delay 6"/>
          <p:cNvSpPr/>
          <p:nvPr/>
        </p:nvSpPr>
        <p:spPr>
          <a:xfrm rot="16200000">
            <a:off x="4824028" y="2312876"/>
            <a:ext cx="3240360" cy="2448272"/>
          </a:xfrm>
          <a:prstGeom prst="flowChartDelay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2" name="Group 24"/>
          <p:cNvGrpSpPr/>
          <p:nvPr/>
        </p:nvGrpSpPr>
        <p:grpSpPr>
          <a:xfrm>
            <a:off x="683569" y="2924944"/>
            <a:ext cx="2232248" cy="3184401"/>
            <a:chOff x="628121" y="2620863"/>
            <a:chExt cx="2321535" cy="3400425"/>
          </a:xfrm>
        </p:grpSpPr>
        <p:pic>
          <p:nvPicPr>
            <p:cNvPr id="18" name="Picture 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5616365" flipH="1">
              <a:off x="1578056" y="4114687"/>
              <a:ext cx="2009775" cy="733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7176548">
              <a:off x="-10054" y="4117139"/>
              <a:ext cx="2009775" cy="733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8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83568" y="2620863"/>
              <a:ext cx="2105025" cy="3400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TextBox 12"/>
          <p:cNvSpPr txBox="1"/>
          <p:nvPr/>
        </p:nvSpPr>
        <p:spPr>
          <a:xfrm>
            <a:off x="0" y="-27384"/>
            <a:ext cx="914400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300" dirty="0">
                <a:latin typeface="Arial Rounded MT Bold" pitchFamily="34" charset="0"/>
              </a:rPr>
              <a:t>While Dobby was trying to catch up with Kenny, he saw </a:t>
            </a:r>
            <a:r>
              <a:rPr lang="en-US" sz="3300" dirty="0" err="1">
                <a:latin typeface="Arial Rounded MT Bold" pitchFamily="34" charset="0"/>
              </a:rPr>
              <a:t>colourful</a:t>
            </a:r>
            <a:r>
              <a:rPr lang="en-US" sz="3300" dirty="0">
                <a:latin typeface="Arial Rounded MT Bold" pitchFamily="34" charset="0"/>
              </a:rPr>
              <a:t> lights</a:t>
            </a:r>
          </a:p>
          <a:p>
            <a:pPr algn="ctr"/>
            <a:r>
              <a:rPr lang="en-US" sz="3300" dirty="0">
                <a:latin typeface="Arial Rounded MT Bold" pitchFamily="34" charset="0"/>
              </a:rPr>
              <a:t>flashing from one of the rooms. </a:t>
            </a:r>
          </a:p>
        </p:txBody>
      </p:sp>
      <p:sp>
        <p:nvSpPr>
          <p:cNvPr id="20" name="Rounded Rectangular Callout 19"/>
          <p:cNvSpPr/>
          <p:nvPr/>
        </p:nvSpPr>
        <p:spPr>
          <a:xfrm>
            <a:off x="179512" y="1556792"/>
            <a:ext cx="3456384" cy="1152128"/>
          </a:xfrm>
          <a:prstGeom prst="wedgeRoundRectCallout">
            <a:avLst>
              <a:gd name="adj1" fmla="val 15250"/>
              <a:gd name="adj2" fmla="val 9963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itchFamily="66" charset="0"/>
              </a:rPr>
              <a:t>Let’s go in and have a look.</a:t>
            </a:r>
            <a:endParaRPr lang="th-TH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1" name="Picture 10" descr="oceanic-dolphinSEED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771495" y="6521965"/>
            <a:ext cx="372505" cy="3360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6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40333E-6 L 0.5158 -0.1269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00" y="-6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59432"/>
            <a:ext cx="9144000" cy="789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2348880"/>
            <a:ext cx="8306374" cy="450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Bevel 11"/>
          <p:cNvSpPr/>
          <p:nvPr/>
        </p:nvSpPr>
        <p:spPr>
          <a:xfrm>
            <a:off x="2987824" y="2924944"/>
            <a:ext cx="3168352" cy="936104"/>
          </a:xfrm>
          <a:prstGeom prst="bevel">
            <a:avLst>
              <a:gd name="adj" fmla="val 6489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The Doubling Machine</a:t>
            </a:r>
            <a:endParaRPr lang="th-TH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7928951" flipH="1" flipV="1">
            <a:off x="-333785" y="1401158"/>
            <a:ext cx="1433302" cy="523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610901" flipV="1">
            <a:off x="1054232" y="1376396"/>
            <a:ext cx="1433300" cy="523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514780"/>
            <a:ext cx="1653502" cy="2338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Oval 18">
            <a:hlinkClick r:id="" action="ppaction://noaction" highlightClick="1"/>
          </p:cNvPr>
          <p:cNvSpPr/>
          <p:nvPr/>
        </p:nvSpPr>
        <p:spPr>
          <a:xfrm>
            <a:off x="3851920" y="4005064"/>
            <a:ext cx="1080120" cy="1008112"/>
          </a:xfrm>
          <a:prstGeom prst="ellipse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latin typeface="Comic Sans MS" pitchFamily="66" charset="0"/>
              </a:rPr>
              <a:t>double</a:t>
            </a:r>
            <a:endParaRPr lang="th-TH" sz="1500" dirty="0">
              <a:latin typeface="Comic Sans MS" pitchFamily="66" charset="0"/>
            </a:endParaRPr>
          </a:p>
        </p:txBody>
      </p:sp>
      <p:sp>
        <p:nvSpPr>
          <p:cNvPr id="20" name="5-Point Star 19"/>
          <p:cNvSpPr/>
          <p:nvPr/>
        </p:nvSpPr>
        <p:spPr>
          <a:xfrm>
            <a:off x="1691680" y="5877272"/>
            <a:ext cx="576064" cy="576064"/>
          </a:xfrm>
          <a:prstGeom prst="star5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5-Point Star 20"/>
          <p:cNvSpPr/>
          <p:nvPr/>
        </p:nvSpPr>
        <p:spPr>
          <a:xfrm>
            <a:off x="5580112" y="4869160"/>
            <a:ext cx="576064" cy="576064"/>
          </a:xfrm>
          <a:prstGeom prst="star5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5-Point Star 21"/>
          <p:cNvSpPr/>
          <p:nvPr/>
        </p:nvSpPr>
        <p:spPr>
          <a:xfrm>
            <a:off x="4788024" y="5949280"/>
            <a:ext cx="576064" cy="576064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5-Point Star 22"/>
          <p:cNvSpPr/>
          <p:nvPr/>
        </p:nvSpPr>
        <p:spPr>
          <a:xfrm>
            <a:off x="7236296" y="5877272"/>
            <a:ext cx="576064" cy="576064"/>
          </a:xfrm>
          <a:prstGeom prst="star5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5-Point Star 23"/>
          <p:cNvSpPr/>
          <p:nvPr/>
        </p:nvSpPr>
        <p:spPr>
          <a:xfrm>
            <a:off x="1763688" y="2996952"/>
            <a:ext cx="576064" cy="576064"/>
          </a:xfrm>
          <a:prstGeom prst="star5">
            <a:avLst/>
          </a:prstGeom>
          <a:solidFill>
            <a:srgbClr val="E0108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5-Point Star 24"/>
          <p:cNvSpPr/>
          <p:nvPr/>
        </p:nvSpPr>
        <p:spPr>
          <a:xfrm>
            <a:off x="3347864" y="5373216"/>
            <a:ext cx="576064" cy="576064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4437112"/>
            <a:ext cx="900503" cy="109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Box 27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rial Rounded MT Bold" pitchFamily="34" charset="0"/>
              </a:rPr>
              <a:t>In the room was a huge machine.</a:t>
            </a:r>
          </a:p>
        </p:txBody>
      </p:sp>
      <p:sp>
        <p:nvSpPr>
          <p:cNvPr id="29" name="Rounded Rectangular Callout 28"/>
          <p:cNvSpPr/>
          <p:nvPr/>
        </p:nvSpPr>
        <p:spPr>
          <a:xfrm>
            <a:off x="1763688" y="548680"/>
            <a:ext cx="6696744" cy="720080"/>
          </a:xfrm>
          <a:prstGeom prst="wedgeRoundRectCallout">
            <a:avLst>
              <a:gd name="adj1" fmla="val -45575"/>
              <a:gd name="adj2" fmla="val 7183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omic Sans MS" pitchFamily="66" charset="0"/>
              </a:rPr>
              <a:t>What’s a ‘Doubling Machine’? </a:t>
            </a:r>
            <a:endParaRPr lang="th-TH" sz="22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r>
              <a:rPr lang="en-US" sz="2200" b="1" dirty="0">
                <a:solidFill>
                  <a:schemeClr val="tx1"/>
                </a:solidFill>
                <a:latin typeface="Comic Sans MS" pitchFamily="66" charset="0"/>
              </a:rPr>
              <a:t>Let’s find out what this machine does!</a:t>
            </a:r>
            <a:endParaRPr lang="th-TH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1763688" y="548680"/>
            <a:ext cx="6768752" cy="936104"/>
          </a:xfrm>
          <a:prstGeom prst="wedgeRoundRectCallout">
            <a:avLst>
              <a:gd name="adj1" fmla="val -45414"/>
              <a:gd name="adj2" fmla="val 84792"/>
              <a:gd name="adj3" fmla="val 16667"/>
            </a:avLst>
          </a:prstGeom>
          <a:solidFill>
            <a:srgbClr val="A4F89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omic Sans MS" pitchFamily="66" charset="0"/>
              </a:rPr>
              <a:t>Press on the red button that says ‘double’.</a:t>
            </a:r>
            <a:endParaRPr lang="th-TH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26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08304" y="4365104"/>
            <a:ext cx="900503" cy="109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6" descr="oceanic-dolphinSEED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771495" y="6521965"/>
            <a:ext cx="372505" cy="3360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59432"/>
            <a:ext cx="9144000" cy="789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2348880"/>
            <a:ext cx="8306374" cy="450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Bevel 11"/>
          <p:cNvSpPr/>
          <p:nvPr/>
        </p:nvSpPr>
        <p:spPr>
          <a:xfrm>
            <a:off x="2987824" y="2924944"/>
            <a:ext cx="3168352" cy="936104"/>
          </a:xfrm>
          <a:prstGeom prst="bevel">
            <a:avLst>
              <a:gd name="adj" fmla="val 6489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The Doubling Machine</a:t>
            </a:r>
            <a:endParaRPr lang="th-TH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7928951" flipH="1" flipV="1">
            <a:off x="-333785" y="1401158"/>
            <a:ext cx="1433302" cy="523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610901" flipV="1">
            <a:off x="1054232" y="1376396"/>
            <a:ext cx="1433300" cy="523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514780"/>
            <a:ext cx="1653502" cy="2338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Oval 18">
            <a:hlinkClick r:id="" action="ppaction://noaction" highlightClick="1"/>
          </p:cNvPr>
          <p:cNvSpPr/>
          <p:nvPr/>
        </p:nvSpPr>
        <p:spPr>
          <a:xfrm>
            <a:off x="3851920" y="4005064"/>
            <a:ext cx="1080120" cy="1008112"/>
          </a:xfrm>
          <a:prstGeom prst="ellipse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latin typeface="Comic Sans MS" pitchFamily="66" charset="0"/>
              </a:rPr>
              <a:t>double</a:t>
            </a:r>
            <a:endParaRPr lang="th-TH" sz="1500" dirty="0">
              <a:latin typeface="Comic Sans MS" pitchFamily="66" charset="0"/>
            </a:endParaRPr>
          </a:p>
        </p:txBody>
      </p:sp>
      <p:sp>
        <p:nvSpPr>
          <p:cNvPr id="20" name="5-Point Star 19"/>
          <p:cNvSpPr/>
          <p:nvPr/>
        </p:nvSpPr>
        <p:spPr>
          <a:xfrm>
            <a:off x="1691680" y="5877272"/>
            <a:ext cx="576064" cy="576064"/>
          </a:xfrm>
          <a:prstGeom prst="star5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5-Point Star 20"/>
          <p:cNvSpPr/>
          <p:nvPr/>
        </p:nvSpPr>
        <p:spPr>
          <a:xfrm>
            <a:off x="5580112" y="4869160"/>
            <a:ext cx="576064" cy="576064"/>
          </a:xfrm>
          <a:prstGeom prst="star5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5-Point Star 21"/>
          <p:cNvSpPr/>
          <p:nvPr/>
        </p:nvSpPr>
        <p:spPr>
          <a:xfrm>
            <a:off x="4788024" y="5949280"/>
            <a:ext cx="576064" cy="576064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5-Point Star 22"/>
          <p:cNvSpPr/>
          <p:nvPr/>
        </p:nvSpPr>
        <p:spPr>
          <a:xfrm>
            <a:off x="7236296" y="5877272"/>
            <a:ext cx="576064" cy="576064"/>
          </a:xfrm>
          <a:prstGeom prst="star5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5-Point Star 23"/>
          <p:cNvSpPr/>
          <p:nvPr/>
        </p:nvSpPr>
        <p:spPr>
          <a:xfrm>
            <a:off x="1763688" y="2996952"/>
            <a:ext cx="576064" cy="576064"/>
          </a:xfrm>
          <a:prstGeom prst="star5">
            <a:avLst/>
          </a:prstGeom>
          <a:solidFill>
            <a:srgbClr val="E0108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5-Point Star 24"/>
          <p:cNvSpPr/>
          <p:nvPr/>
        </p:nvSpPr>
        <p:spPr>
          <a:xfrm>
            <a:off x="3347864" y="5373216"/>
            <a:ext cx="576064" cy="576064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4437112"/>
            <a:ext cx="900503" cy="109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Box 27"/>
          <p:cNvSpPr txBox="1"/>
          <p:nvPr/>
        </p:nvSpPr>
        <p:spPr>
          <a:xfrm>
            <a:off x="0" y="0"/>
            <a:ext cx="9144000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 Rounded MT Bold" pitchFamily="34" charset="0"/>
              </a:rPr>
              <a:t>How many apples do we have now?</a:t>
            </a:r>
          </a:p>
        </p:txBody>
      </p:sp>
      <p:pic>
        <p:nvPicPr>
          <p:cNvPr id="26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08304" y="4365104"/>
            <a:ext cx="900503" cy="109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Oval 26"/>
          <p:cNvSpPr/>
          <p:nvPr/>
        </p:nvSpPr>
        <p:spPr>
          <a:xfrm>
            <a:off x="1043608" y="3933056"/>
            <a:ext cx="1728192" cy="1728192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0" name="Oval 29"/>
          <p:cNvSpPr/>
          <p:nvPr/>
        </p:nvSpPr>
        <p:spPr>
          <a:xfrm>
            <a:off x="6876256" y="3933056"/>
            <a:ext cx="1728192" cy="1728192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2" name="TextBox 31"/>
          <p:cNvSpPr txBox="1"/>
          <p:nvPr/>
        </p:nvSpPr>
        <p:spPr>
          <a:xfrm>
            <a:off x="4139952" y="764704"/>
            <a:ext cx="12241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Arial Rounded MT Bold" pitchFamily="34" charset="0"/>
              </a:rPr>
              <a:t>2</a:t>
            </a:r>
          </a:p>
        </p:txBody>
      </p:sp>
      <p:pic>
        <p:nvPicPr>
          <p:cNvPr id="31" name="Picture 30" descr="oceanic-dolphinSEED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771495" y="6521965"/>
            <a:ext cx="372505" cy="3360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0" grpId="0" animBg="1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59432"/>
            <a:ext cx="9144000" cy="789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2348880"/>
            <a:ext cx="8306374" cy="450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Bevel 11"/>
          <p:cNvSpPr/>
          <p:nvPr/>
        </p:nvSpPr>
        <p:spPr>
          <a:xfrm>
            <a:off x="2987824" y="2924944"/>
            <a:ext cx="3168352" cy="936104"/>
          </a:xfrm>
          <a:prstGeom prst="bevel">
            <a:avLst>
              <a:gd name="adj" fmla="val 6489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The Doubling Machine</a:t>
            </a:r>
            <a:endParaRPr lang="th-TH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7928951" flipH="1" flipV="1">
            <a:off x="-333785" y="1401158"/>
            <a:ext cx="1433302" cy="523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610901" flipV="1">
            <a:off x="1054232" y="1376396"/>
            <a:ext cx="1433300" cy="523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514780"/>
            <a:ext cx="1653502" cy="2338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Oval 18">
            <a:hlinkClick r:id="" action="ppaction://noaction" highlightClick="1"/>
          </p:cNvPr>
          <p:cNvSpPr/>
          <p:nvPr/>
        </p:nvSpPr>
        <p:spPr>
          <a:xfrm>
            <a:off x="3851920" y="4005064"/>
            <a:ext cx="1080120" cy="1008112"/>
          </a:xfrm>
          <a:prstGeom prst="ellipse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latin typeface="Comic Sans MS" pitchFamily="66" charset="0"/>
              </a:rPr>
              <a:t>double</a:t>
            </a:r>
            <a:endParaRPr lang="th-TH" sz="1500" dirty="0">
              <a:latin typeface="Comic Sans MS" pitchFamily="66" charset="0"/>
            </a:endParaRPr>
          </a:p>
        </p:txBody>
      </p:sp>
      <p:sp>
        <p:nvSpPr>
          <p:cNvPr id="20" name="5-Point Star 19"/>
          <p:cNvSpPr/>
          <p:nvPr/>
        </p:nvSpPr>
        <p:spPr>
          <a:xfrm>
            <a:off x="1691680" y="5877272"/>
            <a:ext cx="576064" cy="576064"/>
          </a:xfrm>
          <a:prstGeom prst="star5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5-Point Star 20"/>
          <p:cNvSpPr/>
          <p:nvPr/>
        </p:nvSpPr>
        <p:spPr>
          <a:xfrm>
            <a:off x="5580112" y="4869160"/>
            <a:ext cx="576064" cy="576064"/>
          </a:xfrm>
          <a:prstGeom prst="star5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5-Point Star 21"/>
          <p:cNvSpPr/>
          <p:nvPr/>
        </p:nvSpPr>
        <p:spPr>
          <a:xfrm>
            <a:off x="4788024" y="5949280"/>
            <a:ext cx="576064" cy="576064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5-Point Star 22"/>
          <p:cNvSpPr/>
          <p:nvPr/>
        </p:nvSpPr>
        <p:spPr>
          <a:xfrm>
            <a:off x="7236296" y="5877272"/>
            <a:ext cx="576064" cy="576064"/>
          </a:xfrm>
          <a:prstGeom prst="star5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5-Point Star 23"/>
          <p:cNvSpPr/>
          <p:nvPr/>
        </p:nvSpPr>
        <p:spPr>
          <a:xfrm>
            <a:off x="1763688" y="2996952"/>
            <a:ext cx="576064" cy="576064"/>
          </a:xfrm>
          <a:prstGeom prst="star5">
            <a:avLst/>
          </a:prstGeom>
          <a:solidFill>
            <a:srgbClr val="E0108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5-Point Star 24"/>
          <p:cNvSpPr/>
          <p:nvPr/>
        </p:nvSpPr>
        <p:spPr>
          <a:xfrm>
            <a:off x="3347864" y="5373216"/>
            <a:ext cx="576064" cy="576064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Rounded Rectangular Callout 17"/>
          <p:cNvSpPr/>
          <p:nvPr/>
        </p:nvSpPr>
        <p:spPr>
          <a:xfrm>
            <a:off x="1691680" y="260648"/>
            <a:ext cx="6768752" cy="1080120"/>
          </a:xfrm>
          <a:prstGeom prst="wedgeRoundRectCallout">
            <a:avLst>
              <a:gd name="adj1" fmla="val -45765"/>
              <a:gd name="adj2" fmla="val 80394"/>
              <a:gd name="adj3" fmla="val 16667"/>
            </a:avLst>
          </a:prstGeom>
          <a:solidFill>
            <a:srgbClr val="A4F89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omic Sans MS" pitchFamily="66" charset="0"/>
              </a:rPr>
              <a:t>How many pears do you see?</a:t>
            </a:r>
          </a:p>
          <a:p>
            <a:pPr algn="ctr"/>
            <a:r>
              <a:rPr lang="en-US" sz="2200" b="1" dirty="0">
                <a:solidFill>
                  <a:schemeClr val="tx1"/>
                </a:solidFill>
                <a:latin typeface="Comic Sans MS" pitchFamily="66" charset="0"/>
              </a:rPr>
              <a:t>If we press on the red button, how many pears do you think we’ll have?</a:t>
            </a:r>
            <a:endParaRPr lang="th-TH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1043608" y="4293096"/>
            <a:ext cx="1687045" cy="1080120"/>
            <a:chOff x="1187624" y="2824800"/>
            <a:chExt cx="1687045" cy="1080120"/>
          </a:xfrm>
        </p:grpSpPr>
        <p:pic>
          <p:nvPicPr>
            <p:cNvPr id="30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 b="6250"/>
            <a:stretch>
              <a:fillRect/>
            </a:stretch>
          </p:blipFill>
          <p:spPr bwMode="auto">
            <a:xfrm>
              <a:off x="1187624" y="2824800"/>
              <a:ext cx="822949" cy="1080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 b="6250"/>
            <a:stretch>
              <a:fillRect/>
            </a:stretch>
          </p:blipFill>
          <p:spPr bwMode="auto">
            <a:xfrm>
              <a:off x="2051720" y="2824800"/>
              <a:ext cx="822949" cy="1080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3" name="Group 32"/>
          <p:cNvGrpSpPr/>
          <p:nvPr/>
        </p:nvGrpSpPr>
        <p:grpSpPr>
          <a:xfrm>
            <a:off x="6804248" y="4221088"/>
            <a:ext cx="1687045" cy="1080120"/>
            <a:chOff x="1187624" y="2824800"/>
            <a:chExt cx="1687045" cy="1080120"/>
          </a:xfrm>
        </p:grpSpPr>
        <p:pic>
          <p:nvPicPr>
            <p:cNvPr id="34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 b="6250"/>
            <a:stretch>
              <a:fillRect/>
            </a:stretch>
          </p:blipFill>
          <p:spPr bwMode="auto">
            <a:xfrm>
              <a:off x="1187624" y="2824800"/>
              <a:ext cx="822949" cy="1080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 b="6250"/>
            <a:stretch>
              <a:fillRect/>
            </a:stretch>
          </p:blipFill>
          <p:spPr bwMode="auto">
            <a:xfrm>
              <a:off x="2051720" y="2824800"/>
              <a:ext cx="822949" cy="1080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6" name="Picture 25" descr="oceanic-dolphinSEED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771495" y="6521965"/>
            <a:ext cx="372505" cy="3360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59432"/>
            <a:ext cx="9144000" cy="789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2348880"/>
            <a:ext cx="8306374" cy="450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Bevel 11"/>
          <p:cNvSpPr/>
          <p:nvPr/>
        </p:nvSpPr>
        <p:spPr>
          <a:xfrm>
            <a:off x="2987824" y="2924944"/>
            <a:ext cx="3168352" cy="936104"/>
          </a:xfrm>
          <a:prstGeom prst="bevel">
            <a:avLst>
              <a:gd name="adj" fmla="val 6489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The Doubling Machine</a:t>
            </a:r>
            <a:endParaRPr lang="th-TH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7928951" flipH="1" flipV="1">
            <a:off x="-333785" y="1401158"/>
            <a:ext cx="1433302" cy="523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610901" flipV="1">
            <a:off x="1054232" y="1376396"/>
            <a:ext cx="1433300" cy="523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514780"/>
            <a:ext cx="1653502" cy="2338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Oval 18">
            <a:hlinkClick r:id="" action="ppaction://noaction" highlightClick="1"/>
          </p:cNvPr>
          <p:cNvSpPr/>
          <p:nvPr/>
        </p:nvSpPr>
        <p:spPr>
          <a:xfrm>
            <a:off x="3851920" y="4005064"/>
            <a:ext cx="1080120" cy="1008112"/>
          </a:xfrm>
          <a:prstGeom prst="ellipse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latin typeface="Comic Sans MS" pitchFamily="66" charset="0"/>
              </a:rPr>
              <a:t>double</a:t>
            </a:r>
            <a:endParaRPr lang="th-TH" sz="1500" dirty="0">
              <a:latin typeface="Comic Sans MS" pitchFamily="66" charset="0"/>
            </a:endParaRPr>
          </a:p>
        </p:txBody>
      </p:sp>
      <p:sp>
        <p:nvSpPr>
          <p:cNvPr id="20" name="5-Point Star 19"/>
          <p:cNvSpPr/>
          <p:nvPr/>
        </p:nvSpPr>
        <p:spPr>
          <a:xfrm>
            <a:off x="1691680" y="5877272"/>
            <a:ext cx="576064" cy="576064"/>
          </a:xfrm>
          <a:prstGeom prst="star5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5-Point Star 20"/>
          <p:cNvSpPr/>
          <p:nvPr/>
        </p:nvSpPr>
        <p:spPr>
          <a:xfrm>
            <a:off x="5580112" y="4869160"/>
            <a:ext cx="576064" cy="576064"/>
          </a:xfrm>
          <a:prstGeom prst="star5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5-Point Star 21"/>
          <p:cNvSpPr/>
          <p:nvPr/>
        </p:nvSpPr>
        <p:spPr>
          <a:xfrm>
            <a:off x="4788024" y="5949280"/>
            <a:ext cx="576064" cy="576064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5-Point Star 22"/>
          <p:cNvSpPr/>
          <p:nvPr/>
        </p:nvSpPr>
        <p:spPr>
          <a:xfrm>
            <a:off x="7236296" y="5877272"/>
            <a:ext cx="576064" cy="576064"/>
          </a:xfrm>
          <a:prstGeom prst="star5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5-Point Star 23"/>
          <p:cNvSpPr/>
          <p:nvPr/>
        </p:nvSpPr>
        <p:spPr>
          <a:xfrm>
            <a:off x="1763688" y="2996952"/>
            <a:ext cx="576064" cy="576064"/>
          </a:xfrm>
          <a:prstGeom prst="star5">
            <a:avLst/>
          </a:prstGeom>
          <a:solidFill>
            <a:srgbClr val="E0108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5-Point Star 24"/>
          <p:cNvSpPr/>
          <p:nvPr/>
        </p:nvSpPr>
        <p:spPr>
          <a:xfrm>
            <a:off x="3347864" y="5373216"/>
            <a:ext cx="576064" cy="576064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TextBox 27"/>
          <p:cNvSpPr txBox="1"/>
          <p:nvPr/>
        </p:nvSpPr>
        <p:spPr>
          <a:xfrm>
            <a:off x="0" y="0"/>
            <a:ext cx="9144000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 Rounded MT Bold" pitchFamily="34" charset="0"/>
              </a:rPr>
              <a:t>How many pears do we have now?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139952" y="764704"/>
            <a:ext cx="12241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Arial Rounded MT Bold" pitchFamily="34" charset="0"/>
              </a:rPr>
              <a:t>4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1043608" y="4293096"/>
            <a:ext cx="1687045" cy="1080120"/>
            <a:chOff x="1187624" y="2824800"/>
            <a:chExt cx="1687045" cy="1080120"/>
          </a:xfrm>
        </p:grpSpPr>
        <p:pic>
          <p:nvPicPr>
            <p:cNvPr id="33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 b="6250"/>
            <a:stretch>
              <a:fillRect/>
            </a:stretch>
          </p:blipFill>
          <p:spPr bwMode="auto">
            <a:xfrm>
              <a:off x="1187624" y="2824800"/>
              <a:ext cx="822949" cy="1080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 b="6250"/>
            <a:stretch>
              <a:fillRect/>
            </a:stretch>
          </p:blipFill>
          <p:spPr bwMode="auto">
            <a:xfrm>
              <a:off x="2051720" y="2824800"/>
              <a:ext cx="822949" cy="1080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5" name="Group 34"/>
          <p:cNvGrpSpPr/>
          <p:nvPr/>
        </p:nvGrpSpPr>
        <p:grpSpPr>
          <a:xfrm>
            <a:off x="6804248" y="4221088"/>
            <a:ext cx="1687045" cy="1080120"/>
            <a:chOff x="1187624" y="2824800"/>
            <a:chExt cx="1687045" cy="1080120"/>
          </a:xfrm>
        </p:grpSpPr>
        <p:pic>
          <p:nvPicPr>
            <p:cNvPr id="36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 b="6250"/>
            <a:stretch>
              <a:fillRect/>
            </a:stretch>
          </p:blipFill>
          <p:spPr bwMode="auto">
            <a:xfrm>
              <a:off x="1187624" y="2824800"/>
              <a:ext cx="822949" cy="1080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 b="6250"/>
            <a:stretch>
              <a:fillRect/>
            </a:stretch>
          </p:blipFill>
          <p:spPr bwMode="auto">
            <a:xfrm>
              <a:off x="2051720" y="2824800"/>
              <a:ext cx="822949" cy="1080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7" name="Oval 26"/>
          <p:cNvSpPr/>
          <p:nvPr/>
        </p:nvSpPr>
        <p:spPr>
          <a:xfrm>
            <a:off x="899592" y="3933056"/>
            <a:ext cx="1008112" cy="1728192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8" name="Oval 37"/>
          <p:cNvSpPr/>
          <p:nvPr/>
        </p:nvSpPr>
        <p:spPr>
          <a:xfrm>
            <a:off x="1907704" y="3933056"/>
            <a:ext cx="1008112" cy="1728192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9" name="Oval 38"/>
          <p:cNvSpPr/>
          <p:nvPr/>
        </p:nvSpPr>
        <p:spPr>
          <a:xfrm>
            <a:off x="6660232" y="4005064"/>
            <a:ext cx="1008112" cy="1728192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0" name="Oval 39"/>
          <p:cNvSpPr/>
          <p:nvPr/>
        </p:nvSpPr>
        <p:spPr>
          <a:xfrm>
            <a:off x="7596336" y="4005064"/>
            <a:ext cx="1008112" cy="1728192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30" name="Picture 29" descr="oceanic-dolphinSEED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771495" y="6521965"/>
            <a:ext cx="372505" cy="3360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7" grpId="0" animBg="1"/>
      <p:bldP spid="38" grpId="0" animBg="1"/>
      <p:bldP spid="39" grpId="0" animBg="1"/>
      <p:bldP spid="4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59432"/>
            <a:ext cx="9144000" cy="789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2348880"/>
            <a:ext cx="8306374" cy="450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Bevel 11"/>
          <p:cNvSpPr/>
          <p:nvPr/>
        </p:nvSpPr>
        <p:spPr>
          <a:xfrm>
            <a:off x="2987824" y="2924944"/>
            <a:ext cx="3168352" cy="936104"/>
          </a:xfrm>
          <a:prstGeom prst="bevel">
            <a:avLst>
              <a:gd name="adj" fmla="val 6489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The Doubling Machine</a:t>
            </a:r>
            <a:endParaRPr lang="th-TH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7928951" flipH="1" flipV="1">
            <a:off x="-333785" y="1401158"/>
            <a:ext cx="1433302" cy="523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610901" flipV="1">
            <a:off x="1054232" y="1376396"/>
            <a:ext cx="1433300" cy="523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514780"/>
            <a:ext cx="1653502" cy="2338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Oval 18">
            <a:hlinkClick r:id="" action="ppaction://noaction" highlightClick="1"/>
          </p:cNvPr>
          <p:cNvSpPr/>
          <p:nvPr/>
        </p:nvSpPr>
        <p:spPr>
          <a:xfrm>
            <a:off x="3851920" y="4005064"/>
            <a:ext cx="1080120" cy="1008112"/>
          </a:xfrm>
          <a:prstGeom prst="ellipse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latin typeface="Comic Sans MS" pitchFamily="66" charset="0"/>
              </a:rPr>
              <a:t>double</a:t>
            </a:r>
            <a:endParaRPr lang="th-TH" sz="1500" dirty="0">
              <a:latin typeface="Comic Sans MS" pitchFamily="66" charset="0"/>
            </a:endParaRPr>
          </a:p>
        </p:txBody>
      </p:sp>
      <p:sp>
        <p:nvSpPr>
          <p:cNvPr id="20" name="5-Point Star 19"/>
          <p:cNvSpPr/>
          <p:nvPr/>
        </p:nvSpPr>
        <p:spPr>
          <a:xfrm>
            <a:off x="1691680" y="5877272"/>
            <a:ext cx="576064" cy="576064"/>
          </a:xfrm>
          <a:prstGeom prst="star5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5-Point Star 20"/>
          <p:cNvSpPr/>
          <p:nvPr/>
        </p:nvSpPr>
        <p:spPr>
          <a:xfrm>
            <a:off x="5580112" y="4869160"/>
            <a:ext cx="576064" cy="576064"/>
          </a:xfrm>
          <a:prstGeom prst="star5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5-Point Star 21"/>
          <p:cNvSpPr/>
          <p:nvPr/>
        </p:nvSpPr>
        <p:spPr>
          <a:xfrm>
            <a:off x="4788024" y="5949280"/>
            <a:ext cx="576064" cy="576064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5-Point Star 22"/>
          <p:cNvSpPr/>
          <p:nvPr/>
        </p:nvSpPr>
        <p:spPr>
          <a:xfrm>
            <a:off x="7236296" y="5877272"/>
            <a:ext cx="576064" cy="576064"/>
          </a:xfrm>
          <a:prstGeom prst="star5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5-Point Star 23"/>
          <p:cNvSpPr/>
          <p:nvPr/>
        </p:nvSpPr>
        <p:spPr>
          <a:xfrm>
            <a:off x="1763688" y="2996952"/>
            <a:ext cx="576064" cy="576064"/>
          </a:xfrm>
          <a:prstGeom prst="star5">
            <a:avLst/>
          </a:prstGeom>
          <a:solidFill>
            <a:srgbClr val="E0108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5-Point Star 24"/>
          <p:cNvSpPr/>
          <p:nvPr/>
        </p:nvSpPr>
        <p:spPr>
          <a:xfrm>
            <a:off x="3347864" y="5373216"/>
            <a:ext cx="576064" cy="576064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Rounded Rectangular Callout 17"/>
          <p:cNvSpPr/>
          <p:nvPr/>
        </p:nvSpPr>
        <p:spPr>
          <a:xfrm>
            <a:off x="1691680" y="260648"/>
            <a:ext cx="6768752" cy="1080120"/>
          </a:xfrm>
          <a:prstGeom prst="wedgeRoundRectCallout">
            <a:avLst>
              <a:gd name="adj1" fmla="val -45765"/>
              <a:gd name="adj2" fmla="val 80394"/>
              <a:gd name="adj3" fmla="val 16667"/>
            </a:avLst>
          </a:prstGeom>
          <a:solidFill>
            <a:srgbClr val="A4F89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Comic Sans MS" pitchFamily="66" charset="0"/>
              </a:rPr>
              <a:t>How many bananas do you see?</a:t>
            </a:r>
          </a:p>
          <a:p>
            <a:pPr algn="ctr"/>
            <a:r>
              <a:rPr lang="en-US" sz="2200" b="1" dirty="0">
                <a:solidFill>
                  <a:schemeClr val="tx1"/>
                </a:solidFill>
                <a:latin typeface="Comic Sans MS" pitchFamily="66" charset="0"/>
              </a:rPr>
              <a:t>If we press on the red button, how many bananas do you think we’ll have?</a:t>
            </a:r>
            <a:endParaRPr lang="th-TH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813070" y="4293096"/>
            <a:ext cx="2016224" cy="808836"/>
            <a:chOff x="846861" y="2988578"/>
            <a:chExt cx="2193694" cy="880844"/>
          </a:xfrm>
        </p:grpSpPr>
        <p:pic>
          <p:nvPicPr>
            <p:cNvPr id="27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9138495">
              <a:off x="846861" y="3000220"/>
              <a:ext cx="993374" cy="869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9138495">
              <a:off x="1422924" y="2988578"/>
              <a:ext cx="993374" cy="869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9138495">
              <a:off x="2047181" y="3000220"/>
              <a:ext cx="993374" cy="869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9" name="Group 38"/>
          <p:cNvGrpSpPr/>
          <p:nvPr/>
        </p:nvGrpSpPr>
        <p:grpSpPr>
          <a:xfrm>
            <a:off x="6516216" y="4293096"/>
            <a:ext cx="2016224" cy="808836"/>
            <a:chOff x="846861" y="2988578"/>
            <a:chExt cx="2193694" cy="880844"/>
          </a:xfrm>
        </p:grpSpPr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9138495">
              <a:off x="846861" y="3000220"/>
              <a:ext cx="993374" cy="869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9138495">
              <a:off x="1422924" y="2988578"/>
              <a:ext cx="993374" cy="869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9138495">
              <a:off x="2047181" y="3000220"/>
              <a:ext cx="993374" cy="869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0" name="Picture 29" descr="oceanic-dolphinSEED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771495" y="6521965"/>
            <a:ext cx="372505" cy="3360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59432"/>
            <a:ext cx="9144000" cy="789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2348880"/>
            <a:ext cx="8306374" cy="450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Bevel 11"/>
          <p:cNvSpPr/>
          <p:nvPr/>
        </p:nvSpPr>
        <p:spPr>
          <a:xfrm>
            <a:off x="2987824" y="2924944"/>
            <a:ext cx="3168352" cy="936104"/>
          </a:xfrm>
          <a:prstGeom prst="bevel">
            <a:avLst>
              <a:gd name="adj" fmla="val 6489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The Doubling Machine</a:t>
            </a:r>
            <a:endParaRPr lang="th-TH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7928951" flipH="1" flipV="1">
            <a:off x="-333785" y="1401158"/>
            <a:ext cx="1433302" cy="523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610901" flipV="1">
            <a:off x="1054232" y="1376396"/>
            <a:ext cx="1433300" cy="523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514780"/>
            <a:ext cx="1653502" cy="2338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Oval 18">
            <a:hlinkClick r:id="" action="ppaction://noaction" highlightClick="1"/>
          </p:cNvPr>
          <p:cNvSpPr/>
          <p:nvPr/>
        </p:nvSpPr>
        <p:spPr>
          <a:xfrm>
            <a:off x="3851920" y="4005064"/>
            <a:ext cx="1080120" cy="1008112"/>
          </a:xfrm>
          <a:prstGeom prst="ellipse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latin typeface="Comic Sans MS" pitchFamily="66" charset="0"/>
              </a:rPr>
              <a:t>double</a:t>
            </a:r>
            <a:endParaRPr lang="th-TH" sz="1500" dirty="0">
              <a:latin typeface="Comic Sans MS" pitchFamily="66" charset="0"/>
            </a:endParaRPr>
          </a:p>
        </p:txBody>
      </p:sp>
      <p:sp>
        <p:nvSpPr>
          <p:cNvPr id="20" name="5-Point Star 19"/>
          <p:cNvSpPr/>
          <p:nvPr/>
        </p:nvSpPr>
        <p:spPr>
          <a:xfrm>
            <a:off x="1691680" y="5877272"/>
            <a:ext cx="576064" cy="576064"/>
          </a:xfrm>
          <a:prstGeom prst="star5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5-Point Star 20"/>
          <p:cNvSpPr/>
          <p:nvPr/>
        </p:nvSpPr>
        <p:spPr>
          <a:xfrm>
            <a:off x="5580112" y="4869160"/>
            <a:ext cx="576064" cy="576064"/>
          </a:xfrm>
          <a:prstGeom prst="star5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5-Point Star 21"/>
          <p:cNvSpPr/>
          <p:nvPr/>
        </p:nvSpPr>
        <p:spPr>
          <a:xfrm>
            <a:off x="4788024" y="5949280"/>
            <a:ext cx="576064" cy="576064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5-Point Star 22"/>
          <p:cNvSpPr/>
          <p:nvPr/>
        </p:nvSpPr>
        <p:spPr>
          <a:xfrm>
            <a:off x="7236296" y="5877272"/>
            <a:ext cx="576064" cy="576064"/>
          </a:xfrm>
          <a:prstGeom prst="star5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5-Point Star 23"/>
          <p:cNvSpPr/>
          <p:nvPr/>
        </p:nvSpPr>
        <p:spPr>
          <a:xfrm>
            <a:off x="1763688" y="2996952"/>
            <a:ext cx="576064" cy="576064"/>
          </a:xfrm>
          <a:prstGeom prst="star5">
            <a:avLst/>
          </a:prstGeom>
          <a:solidFill>
            <a:srgbClr val="E0108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5-Point Star 24"/>
          <p:cNvSpPr/>
          <p:nvPr/>
        </p:nvSpPr>
        <p:spPr>
          <a:xfrm>
            <a:off x="3347864" y="5373216"/>
            <a:ext cx="576064" cy="576064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TextBox 27"/>
          <p:cNvSpPr txBox="1"/>
          <p:nvPr/>
        </p:nvSpPr>
        <p:spPr>
          <a:xfrm>
            <a:off x="0" y="0"/>
            <a:ext cx="9144000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 Rounded MT Bold" pitchFamily="34" charset="0"/>
              </a:rPr>
              <a:t>How many bananas do we have now?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139952" y="764704"/>
            <a:ext cx="12241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Arial Rounded MT Bold" pitchFamily="34" charset="0"/>
              </a:rPr>
              <a:t>6</a:t>
            </a:r>
          </a:p>
        </p:txBody>
      </p:sp>
      <p:sp>
        <p:nvSpPr>
          <p:cNvPr id="39" name="Oval 38"/>
          <p:cNvSpPr/>
          <p:nvPr/>
        </p:nvSpPr>
        <p:spPr>
          <a:xfrm>
            <a:off x="2051720" y="3933056"/>
            <a:ext cx="792088" cy="1728192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30" name="Group 29"/>
          <p:cNvGrpSpPr/>
          <p:nvPr/>
        </p:nvGrpSpPr>
        <p:grpSpPr>
          <a:xfrm>
            <a:off x="813070" y="4293096"/>
            <a:ext cx="2016224" cy="808836"/>
            <a:chOff x="846861" y="2988578"/>
            <a:chExt cx="2193694" cy="880844"/>
          </a:xfrm>
        </p:grpSpPr>
        <p:pic>
          <p:nvPicPr>
            <p:cNvPr id="31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9138495">
              <a:off x="846861" y="3000220"/>
              <a:ext cx="993374" cy="869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9138495">
              <a:off x="1422924" y="2988578"/>
              <a:ext cx="993374" cy="869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9138495">
              <a:off x="2047181" y="3000220"/>
              <a:ext cx="993374" cy="869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2" name="Group 41"/>
          <p:cNvGrpSpPr/>
          <p:nvPr/>
        </p:nvGrpSpPr>
        <p:grpSpPr>
          <a:xfrm>
            <a:off x="6516216" y="4293096"/>
            <a:ext cx="2016224" cy="808836"/>
            <a:chOff x="846861" y="2988578"/>
            <a:chExt cx="2193694" cy="880844"/>
          </a:xfrm>
        </p:grpSpPr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9138495">
              <a:off x="846861" y="3000220"/>
              <a:ext cx="993374" cy="869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9138495">
              <a:off x="1422924" y="2988578"/>
              <a:ext cx="993374" cy="869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9138495">
              <a:off x="2047181" y="3000220"/>
              <a:ext cx="993374" cy="869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7" name="Oval 26"/>
          <p:cNvSpPr/>
          <p:nvPr/>
        </p:nvSpPr>
        <p:spPr>
          <a:xfrm>
            <a:off x="971600" y="3933056"/>
            <a:ext cx="720080" cy="1728192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8" name="Oval 37"/>
          <p:cNvSpPr/>
          <p:nvPr/>
        </p:nvSpPr>
        <p:spPr>
          <a:xfrm>
            <a:off x="1547664" y="3933056"/>
            <a:ext cx="648072" cy="1728192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0" name="Oval 39"/>
          <p:cNvSpPr/>
          <p:nvPr/>
        </p:nvSpPr>
        <p:spPr>
          <a:xfrm>
            <a:off x="6660232" y="3861048"/>
            <a:ext cx="720080" cy="1728192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6" name="Oval 45"/>
          <p:cNvSpPr/>
          <p:nvPr/>
        </p:nvSpPr>
        <p:spPr>
          <a:xfrm>
            <a:off x="7236296" y="3861048"/>
            <a:ext cx="720080" cy="1728192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7" name="Oval 46"/>
          <p:cNvSpPr/>
          <p:nvPr/>
        </p:nvSpPr>
        <p:spPr>
          <a:xfrm>
            <a:off x="7812360" y="3861048"/>
            <a:ext cx="720080" cy="1728192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33" name="Picture 32" descr="oceanic-dolphinSEED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771495" y="6521965"/>
            <a:ext cx="372505" cy="3360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9" grpId="0" animBg="1"/>
      <p:bldP spid="27" grpId="0" animBg="1"/>
      <p:bldP spid="38" grpId="0" animBg="1"/>
      <p:bldP spid="40" grpId="0" animBg="1"/>
      <p:bldP spid="46" grpId="0" animBg="1"/>
      <p:bldP spid="4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c873fe1ec9236f9e0d9dfc4cea51faab91e7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311</Words>
  <Application>Microsoft Office PowerPoint</Application>
  <PresentationFormat>On-screen Show (4:3)</PresentationFormat>
  <Paragraphs>53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Angsana New</vt:lpstr>
      <vt:lpstr>Arial</vt:lpstr>
      <vt:lpstr>Arial Rounded MT Bold</vt:lpstr>
      <vt:lpstr>Calibri</vt:lpstr>
      <vt:lpstr>Comic Sans MS</vt:lpstr>
      <vt:lpstr>Cordia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Doubling</dc:title>
  <dc:creator>TWray</dc:creator>
  <cp:lastModifiedBy>Donna Sherratt</cp:lastModifiedBy>
  <cp:revision>78</cp:revision>
  <dcterms:created xsi:type="dcterms:W3CDTF">2013-05-11T20:00:10Z</dcterms:created>
  <dcterms:modified xsi:type="dcterms:W3CDTF">2020-04-28T11:22:47Z</dcterms:modified>
</cp:coreProperties>
</file>