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2" r:id="rId6"/>
    <p:sldId id="259" r:id="rId7"/>
    <p:sldId id="263" r:id="rId8"/>
    <p:sldId id="264"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BBC4-3255-4092-ABA5-0DC6050E8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F4019C-BB33-4EE9-9821-2D1154C22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F55A76-FF02-4D7B-9EBB-A97DDD8E0CAA}"/>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5" name="Footer Placeholder 4">
            <a:extLst>
              <a:ext uri="{FF2B5EF4-FFF2-40B4-BE49-F238E27FC236}">
                <a16:creationId xmlns:a16="http://schemas.microsoft.com/office/drawing/2014/main" id="{E7C9FBC0-D9B8-4964-A878-0A3764755A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3588C-5B93-4011-8F99-8B34091E3E23}"/>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153429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202B-E389-48A0-81E3-5CF0A3A442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47FF33-9C76-448D-A88A-A6FEF0AF97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D096CC-3880-43BC-AA25-620C377A927A}"/>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5" name="Footer Placeholder 4">
            <a:extLst>
              <a:ext uri="{FF2B5EF4-FFF2-40B4-BE49-F238E27FC236}">
                <a16:creationId xmlns:a16="http://schemas.microsoft.com/office/drawing/2014/main" id="{4374BA2A-C3D0-474F-B1EF-C3D7A19C72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9013C3-53C3-4E2A-A844-F252BB29F6B9}"/>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31095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155BB-7092-41D1-B963-DA053B5AFE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59C121-FC94-4E61-8E4C-FBE983C829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E4C790-6C86-42F1-BC19-BA68CC710971}"/>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5" name="Footer Placeholder 4">
            <a:extLst>
              <a:ext uri="{FF2B5EF4-FFF2-40B4-BE49-F238E27FC236}">
                <a16:creationId xmlns:a16="http://schemas.microsoft.com/office/drawing/2014/main" id="{8B0C08CA-C40A-491E-939F-F299120CE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1029C7-21CE-4B0B-BD6A-E0ACD0503E6C}"/>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171908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AF5D-B18D-42DE-B3A0-A5E21A4CB8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89E615-A4D4-47AB-AF41-B304C8666B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E2C30-D199-4CDD-8C14-355FB96B8B08}"/>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5" name="Footer Placeholder 4">
            <a:extLst>
              <a:ext uri="{FF2B5EF4-FFF2-40B4-BE49-F238E27FC236}">
                <a16:creationId xmlns:a16="http://schemas.microsoft.com/office/drawing/2014/main" id="{B94D186F-7B55-4C6B-B3EE-0443AD8A1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328B77-689A-41E8-8B78-30EDB1FC02FA}"/>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105129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5650-FF40-4E96-A8D4-B762E239B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924FB8-527D-4E79-A8B7-FC598F00F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4E901A-8EED-4888-B293-F511B99CDD9A}"/>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5" name="Footer Placeholder 4">
            <a:extLst>
              <a:ext uri="{FF2B5EF4-FFF2-40B4-BE49-F238E27FC236}">
                <a16:creationId xmlns:a16="http://schemas.microsoft.com/office/drawing/2014/main" id="{974A4305-0CBA-4433-A3D2-26FD734C69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86575-D428-4656-BD80-9DCC7B521F6A}"/>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49534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407-33C6-4438-B65C-D29520EDBE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188A8D-C8A7-4281-9E81-D146F20255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5D6A1E-088F-41C7-AB4D-97FA9B2300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9AC7E5-C5D2-4766-AB11-D356E5D0225D}"/>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6" name="Footer Placeholder 5">
            <a:extLst>
              <a:ext uri="{FF2B5EF4-FFF2-40B4-BE49-F238E27FC236}">
                <a16:creationId xmlns:a16="http://schemas.microsoft.com/office/drawing/2014/main" id="{D0138BCE-A729-4B42-8E79-3C55157E0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011E43-EAE4-4E6F-BB30-968D16373B0F}"/>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122728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4CEE-D99F-483B-827D-C23A3D82FE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FAE43D-9E28-4BF0-85C5-78E3AE175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F7B817-4CEF-4E53-8EDE-8EC5C99CB7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FA99F8-7342-4A8B-8AB5-4F7FDD96E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603990-A6B9-4B77-9E6F-E64701379A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5CD70F-DD08-46F1-A417-0D1F01A89F9F}"/>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8" name="Footer Placeholder 7">
            <a:extLst>
              <a:ext uri="{FF2B5EF4-FFF2-40B4-BE49-F238E27FC236}">
                <a16:creationId xmlns:a16="http://schemas.microsoft.com/office/drawing/2014/main" id="{44A25AA7-23CC-4EC8-8215-C8DFE8758C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96B1F6-F551-4DC6-8DA1-D41B2BA936EB}"/>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49596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F7B0-63C1-4BCB-88E2-0F3DE4DF5A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AB3C3F-A517-4EB7-AFE8-22AC8D560217}"/>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4" name="Footer Placeholder 3">
            <a:extLst>
              <a:ext uri="{FF2B5EF4-FFF2-40B4-BE49-F238E27FC236}">
                <a16:creationId xmlns:a16="http://schemas.microsoft.com/office/drawing/2014/main" id="{E1BCB8AB-04BF-447E-9F5A-11B7858BA6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3D1973-B5E6-4E83-8FA1-A51D5C3BD724}"/>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424590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ACC5C-EF32-4384-8390-98C8FF8B5AAA}"/>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3" name="Footer Placeholder 2">
            <a:extLst>
              <a:ext uri="{FF2B5EF4-FFF2-40B4-BE49-F238E27FC236}">
                <a16:creationId xmlns:a16="http://schemas.microsoft.com/office/drawing/2014/main" id="{C21CDEE5-4051-4277-B30B-CA6D5421B4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3470B7-F03D-4DAE-8B4F-21B25A173EEA}"/>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49406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1337-588E-40DA-B7F1-F63599EBB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51DB9B-4C75-4BF1-B877-919B83CD0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CFFBB2-76E8-4C38-9605-2D1EC8196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1CB5F4-54CC-47F6-B642-032325D13504}"/>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6" name="Footer Placeholder 5">
            <a:extLst>
              <a:ext uri="{FF2B5EF4-FFF2-40B4-BE49-F238E27FC236}">
                <a16:creationId xmlns:a16="http://schemas.microsoft.com/office/drawing/2014/main" id="{D7B61777-B100-4B55-B8E8-F788869A3F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BC911F-7711-4CF6-9193-659DB463E68D}"/>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226107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0A3D-5A80-45B3-B09D-D59AA1EEA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698247-AD17-4D4D-8415-16AD05334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7D002F-10EF-4A5F-B4B2-121B73649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D92150-E773-4E4C-9FAD-CB5183F46535}"/>
              </a:ext>
            </a:extLst>
          </p:cNvPr>
          <p:cNvSpPr>
            <a:spLocks noGrp="1"/>
          </p:cNvSpPr>
          <p:nvPr>
            <p:ph type="dt" sz="half" idx="10"/>
          </p:nvPr>
        </p:nvSpPr>
        <p:spPr/>
        <p:txBody>
          <a:bodyPr/>
          <a:lstStyle/>
          <a:p>
            <a:fld id="{6602E5CA-A59B-4968-8552-6D955DD10B8D}" type="datetimeFigureOut">
              <a:rPr lang="en-GB" smtClean="0"/>
              <a:t>02/05/2020</a:t>
            </a:fld>
            <a:endParaRPr lang="en-GB"/>
          </a:p>
        </p:txBody>
      </p:sp>
      <p:sp>
        <p:nvSpPr>
          <p:cNvPr id="6" name="Footer Placeholder 5">
            <a:extLst>
              <a:ext uri="{FF2B5EF4-FFF2-40B4-BE49-F238E27FC236}">
                <a16:creationId xmlns:a16="http://schemas.microsoft.com/office/drawing/2014/main" id="{90034A78-A817-438E-B59F-1A228F0569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C1DD1-57AE-405F-BE8B-F81A5FB6F3F2}"/>
              </a:ext>
            </a:extLst>
          </p:cNvPr>
          <p:cNvSpPr>
            <a:spLocks noGrp="1"/>
          </p:cNvSpPr>
          <p:nvPr>
            <p:ph type="sldNum" sz="quarter" idx="12"/>
          </p:nvPr>
        </p:nvSpPr>
        <p:spPr/>
        <p:txBody>
          <a:bodyPr/>
          <a:lstStyle/>
          <a:p>
            <a:fld id="{C92F66C2-612A-4119-875D-36C87DCDFE20}" type="slidenum">
              <a:rPr lang="en-GB" smtClean="0"/>
              <a:t>‹#›</a:t>
            </a:fld>
            <a:endParaRPr lang="en-GB"/>
          </a:p>
        </p:txBody>
      </p:sp>
    </p:spTree>
    <p:extLst>
      <p:ext uri="{BB962C8B-B14F-4D97-AF65-F5344CB8AC3E}">
        <p14:creationId xmlns:p14="http://schemas.microsoft.com/office/powerpoint/2010/main" val="213430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A7D68-1445-465B-849D-F73365BE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914CB0-0CC2-413D-9C70-BA3EAC081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0B684-6938-44F7-88C5-EB9A9650C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2E5CA-A59B-4968-8552-6D955DD10B8D}" type="datetimeFigureOut">
              <a:rPr lang="en-GB" smtClean="0"/>
              <a:t>02/05/2020</a:t>
            </a:fld>
            <a:endParaRPr lang="en-GB"/>
          </a:p>
        </p:txBody>
      </p:sp>
      <p:sp>
        <p:nvSpPr>
          <p:cNvPr id="5" name="Footer Placeholder 4">
            <a:extLst>
              <a:ext uri="{FF2B5EF4-FFF2-40B4-BE49-F238E27FC236}">
                <a16:creationId xmlns:a16="http://schemas.microsoft.com/office/drawing/2014/main" id="{7A0735D2-D946-4517-A79F-68674BBD6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D15B14-79BF-4B7E-B925-A90D6532D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66C2-612A-4119-875D-36C87DCDFE20}" type="slidenum">
              <a:rPr lang="en-GB" smtClean="0"/>
              <a:t>‹#›</a:t>
            </a:fld>
            <a:endParaRPr lang="en-GB"/>
          </a:p>
        </p:txBody>
      </p:sp>
    </p:spTree>
    <p:extLst>
      <p:ext uri="{BB962C8B-B14F-4D97-AF65-F5344CB8AC3E}">
        <p14:creationId xmlns:p14="http://schemas.microsoft.com/office/powerpoint/2010/main" val="229223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__EFzinbA8"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Waoa3iG3bZ4" TargetMode="Externa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F656-040E-4432-8E43-F47005A4F660}"/>
              </a:ext>
            </a:extLst>
          </p:cNvPr>
          <p:cNvSpPr>
            <a:spLocks noGrp="1"/>
          </p:cNvSpPr>
          <p:nvPr>
            <p:ph type="ctrTitle"/>
          </p:nvPr>
        </p:nvSpPr>
        <p:spPr>
          <a:xfrm>
            <a:off x="1524000" y="815007"/>
            <a:ext cx="9144000" cy="1716157"/>
          </a:xfrm>
        </p:spPr>
        <p:txBody>
          <a:bodyPr>
            <a:normAutofit fontScale="90000"/>
          </a:bodyPr>
          <a:lstStyle/>
          <a:p>
            <a:br>
              <a:rPr lang="en-GB" dirty="0">
                <a:latin typeface="Twinkl" pitchFamily="2" charset="0"/>
              </a:rPr>
            </a:br>
            <a:br>
              <a:rPr lang="en-GB" dirty="0">
                <a:latin typeface="Twinkl" pitchFamily="2" charset="0"/>
              </a:rPr>
            </a:br>
            <a:r>
              <a:rPr lang="en-GB" dirty="0">
                <a:latin typeface="Twinkl" pitchFamily="2" charset="0"/>
              </a:rPr>
              <a:t>Patterns</a:t>
            </a:r>
            <a:br>
              <a:rPr lang="en-GB" dirty="0">
                <a:latin typeface="Twinkl" pitchFamily="2" charset="0"/>
              </a:rPr>
            </a:br>
            <a:endParaRPr lang="en-GB" dirty="0">
              <a:latin typeface="Twinkl" pitchFamily="2" charset="0"/>
            </a:endParaRPr>
          </a:p>
        </p:txBody>
      </p:sp>
      <p:pic>
        <p:nvPicPr>
          <p:cNvPr id="4" name="Picture 3">
            <a:extLst>
              <a:ext uri="{FF2B5EF4-FFF2-40B4-BE49-F238E27FC236}">
                <a16:creationId xmlns:a16="http://schemas.microsoft.com/office/drawing/2014/main" id="{BB2251FA-3303-43FB-8AB2-7D42D6465CB1}"/>
              </a:ext>
            </a:extLst>
          </p:cNvPr>
          <p:cNvPicPr>
            <a:picLocks noChangeAspect="1"/>
          </p:cNvPicPr>
          <p:nvPr/>
        </p:nvPicPr>
        <p:blipFill>
          <a:blip r:embed="rId2"/>
          <a:stretch>
            <a:fillRect/>
          </a:stretch>
        </p:blipFill>
        <p:spPr>
          <a:xfrm>
            <a:off x="3113226" y="2364235"/>
            <a:ext cx="6180021" cy="3448119"/>
          </a:xfrm>
          <a:prstGeom prst="rect">
            <a:avLst/>
          </a:prstGeom>
        </p:spPr>
      </p:pic>
      <p:sp>
        <p:nvSpPr>
          <p:cNvPr id="3" name="Subtitle 2">
            <a:extLst>
              <a:ext uri="{FF2B5EF4-FFF2-40B4-BE49-F238E27FC236}">
                <a16:creationId xmlns:a16="http://schemas.microsoft.com/office/drawing/2014/main" id="{9FD8A4BB-AE64-45EC-BD11-3AA41BC33193}"/>
              </a:ext>
            </a:extLst>
          </p:cNvPr>
          <p:cNvSpPr>
            <a:spLocks noGrp="1"/>
          </p:cNvSpPr>
          <p:nvPr>
            <p:ph type="subTitle" idx="1"/>
          </p:nvPr>
        </p:nvSpPr>
        <p:spPr>
          <a:xfrm>
            <a:off x="1802296" y="2262809"/>
            <a:ext cx="9144000" cy="2726635"/>
          </a:xfrm>
        </p:spPr>
        <p:txBody>
          <a:bodyPr>
            <a:normAutofit/>
          </a:bodyPr>
          <a:lstStyle/>
          <a:p>
            <a:endParaRPr lang="en-GB" sz="4400" dirty="0">
              <a:latin typeface="Twinkl" pitchFamily="2" charset="0"/>
            </a:endParaRPr>
          </a:p>
        </p:txBody>
      </p:sp>
    </p:spTree>
    <p:extLst>
      <p:ext uri="{BB962C8B-B14F-4D97-AF65-F5344CB8AC3E}">
        <p14:creationId xmlns:p14="http://schemas.microsoft.com/office/powerpoint/2010/main" val="156826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6B44-7D4B-4E4C-98E1-04DD0AC53072}"/>
              </a:ext>
            </a:extLst>
          </p:cNvPr>
          <p:cNvSpPr>
            <a:spLocks noGrp="1"/>
          </p:cNvSpPr>
          <p:nvPr>
            <p:ph type="title"/>
          </p:nvPr>
        </p:nvSpPr>
        <p:spPr/>
        <p:txBody>
          <a:bodyPr>
            <a:normAutofit/>
          </a:bodyPr>
          <a:lstStyle/>
          <a:p>
            <a:r>
              <a:rPr lang="en-GB" sz="3600" dirty="0">
                <a:latin typeface="Twinkl" pitchFamily="2" charset="0"/>
              </a:rPr>
              <a:t>Patterns are everywhere! </a:t>
            </a:r>
          </a:p>
        </p:txBody>
      </p:sp>
      <p:pic>
        <p:nvPicPr>
          <p:cNvPr id="5" name="Picture 4">
            <a:extLst>
              <a:ext uri="{FF2B5EF4-FFF2-40B4-BE49-F238E27FC236}">
                <a16:creationId xmlns:a16="http://schemas.microsoft.com/office/drawing/2014/main" id="{BFFD045A-2C4B-403B-A3F8-A727BD613CF9}"/>
              </a:ext>
            </a:extLst>
          </p:cNvPr>
          <p:cNvPicPr>
            <a:picLocks noChangeAspect="1"/>
          </p:cNvPicPr>
          <p:nvPr/>
        </p:nvPicPr>
        <p:blipFill>
          <a:blip r:embed="rId2"/>
          <a:stretch>
            <a:fillRect/>
          </a:stretch>
        </p:blipFill>
        <p:spPr>
          <a:xfrm>
            <a:off x="1289986" y="1690688"/>
            <a:ext cx="2023057" cy="1575332"/>
          </a:xfrm>
          <a:prstGeom prst="rect">
            <a:avLst/>
          </a:prstGeom>
        </p:spPr>
      </p:pic>
      <p:pic>
        <p:nvPicPr>
          <p:cNvPr id="10" name="Content Placeholder 9">
            <a:extLst>
              <a:ext uri="{FF2B5EF4-FFF2-40B4-BE49-F238E27FC236}">
                <a16:creationId xmlns:a16="http://schemas.microsoft.com/office/drawing/2014/main" id="{B97A5812-4C56-4562-A557-FB3EE944D7FC}"/>
              </a:ext>
            </a:extLst>
          </p:cNvPr>
          <p:cNvPicPr>
            <a:picLocks noGrp="1" noChangeAspect="1"/>
          </p:cNvPicPr>
          <p:nvPr>
            <p:ph idx="1"/>
          </p:nvPr>
        </p:nvPicPr>
        <p:blipFill>
          <a:blip r:embed="rId3"/>
          <a:stretch>
            <a:fillRect/>
          </a:stretch>
        </p:blipFill>
        <p:spPr>
          <a:xfrm>
            <a:off x="4878871" y="1690688"/>
            <a:ext cx="1826730" cy="1826730"/>
          </a:xfrm>
          <a:prstGeom prst="rect">
            <a:avLst/>
          </a:prstGeom>
        </p:spPr>
      </p:pic>
      <p:pic>
        <p:nvPicPr>
          <p:cNvPr id="11" name="Picture 10">
            <a:extLst>
              <a:ext uri="{FF2B5EF4-FFF2-40B4-BE49-F238E27FC236}">
                <a16:creationId xmlns:a16="http://schemas.microsoft.com/office/drawing/2014/main" id="{3318A181-C37D-4F59-A08C-C61F6908EBE1}"/>
              </a:ext>
            </a:extLst>
          </p:cNvPr>
          <p:cNvPicPr>
            <a:picLocks noChangeAspect="1"/>
          </p:cNvPicPr>
          <p:nvPr/>
        </p:nvPicPr>
        <p:blipFill>
          <a:blip r:embed="rId4"/>
          <a:stretch>
            <a:fillRect/>
          </a:stretch>
        </p:blipFill>
        <p:spPr>
          <a:xfrm>
            <a:off x="9796010" y="1023938"/>
            <a:ext cx="1627379" cy="2169839"/>
          </a:xfrm>
          <a:prstGeom prst="rect">
            <a:avLst/>
          </a:prstGeom>
        </p:spPr>
      </p:pic>
      <p:pic>
        <p:nvPicPr>
          <p:cNvPr id="12" name="Picture 11">
            <a:extLst>
              <a:ext uri="{FF2B5EF4-FFF2-40B4-BE49-F238E27FC236}">
                <a16:creationId xmlns:a16="http://schemas.microsoft.com/office/drawing/2014/main" id="{4E77024B-0E36-4952-A6E3-AEA16DDCB365}"/>
              </a:ext>
            </a:extLst>
          </p:cNvPr>
          <p:cNvPicPr>
            <a:picLocks noChangeAspect="1"/>
          </p:cNvPicPr>
          <p:nvPr/>
        </p:nvPicPr>
        <p:blipFill>
          <a:blip r:embed="rId5"/>
          <a:stretch>
            <a:fillRect/>
          </a:stretch>
        </p:blipFill>
        <p:spPr>
          <a:xfrm>
            <a:off x="9104981" y="3833812"/>
            <a:ext cx="2248819" cy="1686614"/>
          </a:xfrm>
          <a:prstGeom prst="rect">
            <a:avLst/>
          </a:prstGeom>
        </p:spPr>
      </p:pic>
      <p:pic>
        <p:nvPicPr>
          <p:cNvPr id="13" name="Picture 12">
            <a:extLst>
              <a:ext uri="{FF2B5EF4-FFF2-40B4-BE49-F238E27FC236}">
                <a16:creationId xmlns:a16="http://schemas.microsoft.com/office/drawing/2014/main" id="{921DAE57-07B1-4B19-AFB1-8F5154DBFBFA}"/>
              </a:ext>
            </a:extLst>
          </p:cNvPr>
          <p:cNvPicPr>
            <a:picLocks noChangeAspect="1"/>
          </p:cNvPicPr>
          <p:nvPr/>
        </p:nvPicPr>
        <p:blipFill>
          <a:blip r:embed="rId6"/>
          <a:stretch>
            <a:fillRect/>
          </a:stretch>
        </p:blipFill>
        <p:spPr>
          <a:xfrm>
            <a:off x="7061651" y="1913461"/>
            <a:ext cx="2289863" cy="1509982"/>
          </a:xfrm>
          <a:prstGeom prst="rect">
            <a:avLst/>
          </a:prstGeom>
        </p:spPr>
      </p:pic>
      <p:pic>
        <p:nvPicPr>
          <p:cNvPr id="14" name="Picture 13">
            <a:extLst>
              <a:ext uri="{FF2B5EF4-FFF2-40B4-BE49-F238E27FC236}">
                <a16:creationId xmlns:a16="http://schemas.microsoft.com/office/drawing/2014/main" id="{C9483135-26B0-4607-BFBB-1485F27697DF}"/>
              </a:ext>
            </a:extLst>
          </p:cNvPr>
          <p:cNvPicPr>
            <a:picLocks noChangeAspect="1"/>
          </p:cNvPicPr>
          <p:nvPr/>
        </p:nvPicPr>
        <p:blipFill>
          <a:blip r:embed="rId7"/>
          <a:stretch>
            <a:fillRect/>
          </a:stretch>
        </p:blipFill>
        <p:spPr>
          <a:xfrm rot="21247153">
            <a:off x="5545401" y="3797115"/>
            <a:ext cx="3032497" cy="1692556"/>
          </a:xfrm>
          <a:prstGeom prst="rect">
            <a:avLst/>
          </a:prstGeom>
        </p:spPr>
      </p:pic>
      <p:sp>
        <p:nvSpPr>
          <p:cNvPr id="17" name="TextBox 16">
            <a:extLst>
              <a:ext uri="{FF2B5EF4-FFF2-40B4-BE49-F238E27FC236}">
                <a16:creationId xmlns:a16="http://schemas.microsoft.com/office/drawing/2014/main" id="{53F06912-2630-4487-A98F-E434ACCD74A8}"/>
              </a:ext>
            </a:extLst>
          </p:cNvPr>
          <p:cNvSpPr txBox="1"/>
          <p:nvPr/>
        </p:nvSpPr>
        <p:spPr>
          <a:xfrm>
            <a:off x="308113" y="3646215"/>
            <a:ext cx="5158558" cy="2862322"/>
          </a:xfrm>
          <a:prstGeom prst="rect">
            <a:avLst/>
          </a:prstGeom>
          <a:noFill/>
        </p:spPr>
        <p:txBody>
          <a:bodyPr wrap="square" rtlCol="0">
            <a:spAutoFit/>
          </a:bodyPr>
          <a:lstStyle/>
          <a:p>
            <a:r>
              <a:rPr lang="en-GB" sz="2000" dirty="0">
                <a:latin typeface="Twinkl" pitchFamily="2" charset="0"/>
              </a:rPr>
              <a:t>Have a look around and see what patterns you can find. </a:t>
            </a:r>
          </a:p>
          <a:p>
            <a:r>
              <a:rPr lang="en-GB" sz="2000" dirty="0">
                <a:latin typeface="Twinkl" pitchFamily="2" charset="0"/>
              </a:rPr>
              <a:t>Talk to your grown up about the patterns that you see.</a:t>
            </a:r>
          </a:p>
          <a:p>
            <a:endParaRPr lang="en-GB" sz="2000" dirty="0">
              <a:latin typeface="Twinkl" pitchFamily="2" charset="0"/>
            </a:endParaRPr>
          </a:p>
          <a:p>
            <a:r>
              <a:rPr lang="en-GB" sz="2000" dirty="0">
                <a:latin typeface="Twinkl" pitchFamily="2" charset="0"/>
              </a:rPr>
              <a:t>You can also make and hear patterns such as in the alphabet or days of the week songs and when playing musical instruments or clap pat copy cat games.</a:t>
            </a:r>
          </a:p>
        </p:txBody>
      </p:sp>
    </p:spTree>
    <p:extLst>
      <p:ext uri="{BB962C8B-B14F-4D97-AF65-F5344CB8AC3E}">
        <p14:creationId xmlns:p14="http://schemas.microsoft.com/office/powerpoint/2010/main" val="54046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991C-2013-4EBC-A890-70160D2A9D24}"/>
              </a:ext>
            </a:extLst>
          </p:cNvPr>
          <p:cNvSpPr>
            <a:spLocks noGrp="1"/>
          </p:cNvSpPr>
          <p:nvPr>
            <p:ph type="title"/>
          </p:nvPr>
        </p:nvSpPr>
        <p:spPr>
          <a:xfrm>
            <a:off x="838200" y="365125"/>
            <a:ext cx="10515600" cy="3796058"/>
          </a:xfrm>
        </p:spPr>
        <p:txBody>
          <a:bodyPr>
            <a:normAutofit/>
          </a:bodyPr>
          <a:lstStyle/>
          <a:p>
            <a:r>
              <a:rPr lang="en-GB" sz="3600" dirty="0">
                <a:latin typeface="Twinkl" pitchFamily="2" charset="0"/>
              </a:rPr>
              <a:t>Watch this episode of </a:t>
            </a:r>
            <a:r>
              <a:rPr lang="en-GB" sz="3600" dirty="0" err="1">
                <a:latin typeface="Twinkl" pitchFamily="2" charset="0"/>
              </a:rPr>
              <a:t>Numberblocks</a:t>
            </a:r>
            <a:br>
              <a:rPr lang="en-GB" sz="3600" dirty="0">
                <a:latin typeface="Twinkl" pitchFamily="2" charset="0"/>
              </a:rPr>
            </a:br>
            <a:r>
              <a:rPr lang="en-GB" sz="3600" dirty="0">
                <a:latin typeface="Twinkl" pitchFamily="2" charset="0"/>
                <a:hlinkClick r:id="rId2"/>
              </a:rPr>
              <a:t>https://www.youtube.com/watch?v=U__EFzinbA8</a:t>
            </a:r>
            <a:endParaRPr lang="en-GB" sz="3600" dirty="0">
              <a:latin typeface="Twinkl" pitchFamily="2" charset="0"/>
            </a:endParaRPr>
          </a:p>
        </p:txBody>
      </p:sp>
    </p:spTree>
    <p:extLst>
      <p:ext uri="{BB962C8B-B14F-4D97-AF65-F5344CB8AC3E}">
        <p14:creationId xmlns:p14="http://schemas.microsoft.com/office/powerpoint/2010/main" val="9690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41D3-B9C5-4ACE-8D88-3EC5402BBF61}"/>
              </a:ext>
            </a:extLst>
          </p:cNvPr>
          <p:cNvSpPr>
            <a:spLocks noGrp="1"/>
          </p:cNvSpPr>
          <p:nvPr>
            <p:ph type="title"/>
          </p:nvPr>
        </p:nvSpPr>
        <p:spPr/>
        <p:txBody>
          <a:bodyPr/>
          <a:lstStyle/>
          <a:p>
            <a:r>
              <a:rPr lang="en-GB" sz="3200" dirty="0">
                <a:latin typeface="Twinkl" pitchFamily="2" charset="0"/>
              </a:rPr>
              <a:t>Talk together about what you saw.</a:t>
            </a:r>
            <a:br>
              <a:rPr lang="en-GB" sz="3200" dirty="0">
                <a:latin typeface="Twinkl" pitchFamily="2" charset="0"/>
              </a:rPr>
            </a:br>
            <a:r>
              <a:rPr lang="en-GB" dirty="0"/>
              <a:t> </a:t>
            </a:r>
          </a:p>
        </p:txBody>
      </p:sp>
      <p:pic>
        <p:nvPicPr>
          <p:cNvPr id="3" name="Picture 2">
            <a:extLst>
              <a:ext uri="{FF2B5EF4-FFF2-40B4-BE49-F238E27FC236}">
                <a16:creationId xmlns:a16="http://schemas.microsoft.com/office/drawing/2014/main" id="{34A552F3-D6F9-4D34-997F-72270F124D78}"/>
              </a:ext>
            </a:extLst>
          </p:cNvPr>
          <p:cNvPicPr>
            <a:picLocks noChangeAspect="1"/>
          </p:cNvPicPr>
          <p:nvPr/>
        </p:nvPicPr>
        <p:blipFill>
          <a:blip r:embed="rId2"/>
          <a:stretch>
            <a:fillRect/>
          </a:stretch>
        </p:blipFill>
        <p:spPr>
          <a:xfrm>
            <a:off x="6626087" y="1218930"/>
            <a:ext cx="2902225" cy="1854417"/>
          </a:xfrm>
          <a:prstGeom prst="rect">
            <a:avLst/>
          </a:prstGeom>
        </p:spPr>
      </p:pic>
      <p:pic>
        <p:nvPicPr>
          <p:cNvPr id="4" name="Picture 3">
            <a:extLst>
              <a:ext uri="{FF2B5EF4-FFF2-40B4-BE49-F238E27FC236}">
                <a16:creationId xmlns:a16="http://schemas.microsoft.com/office/drawing/2014/main" id="{950BFDFC-D515-478A-8720-2143F4251A4B}"/>
              </a:ext>
            </a:extLst>
          </p:cNvPr>
          <p:cNvPicPr>
            <a:picLocks noChangeAspect="1"/>
          </p:cNvPicPr>
          <p:nvPr/>
        </p:nvPicPr>
        <p:blipFill>
          <a:blip r:embed="rId3"/>
          <a:stretch>
            <a:fillRect/>
          </a:stretch>
        </p:blipFill>
        <p:spPr>
          <a:xfrm>
            <a:off x="1063486" y="3466495"/>
            <a:ext cx="3694043" cy="2172575"/>
          </a:xfrm>
          <a:prstGeom prst="rect">
            <a:avLst/>
          </a:prstGeom>
        </p:spPr>
      </p:pic>
      <p:pic>
        <p:nvPicPr>
          <p:cNvPr id="6" name="Picture 5">
            <a:extLst>
              <a:ext uri="{FF2B5EF4-FFF2-40B4-BE49-F238E27FC236}">
                <a16:creationId xmlns:a16="http://schemas.microsoft.com/office/drawing/2014/main" id="{68BF30FF-0E78-4245-A807-3EE7DE676EB8}"/>
              </a:ext>
            </a:extLst>
          </p:cNvPr>
          <p:cNvPicPr>
            <a:picLocks noChangeAspect="1"/>
          </p:cNvPicPr>
          <p:nvPr/>
        </p:nvPicPr>
        <p:blipFill>
          <a:blip r:embed="rId4"/>
          <a:stretch>
            <a:fillRect/>
          </a:stretch>
        </p:blipFill>
        <p:spPr>
          <a:xfrm>
            <a:off x="1141653" y="1218930"/>
            <a:ext cx="3537710" cy="1874323"/>
          </a:xfrm>
          <a:prstGeom prst="rect">
            <a:avLst/>
          </a:prstGeom>
        </p:spPr>
      </p:pic>
      <p:pic>
        <p:nvPicPr>
          <p:cNvPr id="7" name="Picture 6">
            <a:extLst>
              <a:ext uri="{FF2B5EF4-FFF2-40B4-BE49-F238E27FC236}">
                <a16:creationId xmlns:a16="http://schemas.microsoft.com/office/drawing/2014/main" id="{DE989437-8DA9-4AF2-A31C-6EC5BF66CF67}"/>
              </a:ext>
            </a:extLst>
          </p:cNvPr>
          <p:cNvPicPr>
            <a:picLocks noChangeAspect="1"/>
          </p:cNvPicPr>
          <p:nvPr/>
        </p:nvPicPr>
        <p:blipFill>
          <a:blip r:embed="rId5"/>
          <a:stretch>
            <a:fillRect/>
          </a:stretch>
        </p:blipFill>
        <p:spPr>
          <a:xfrm>
            <a:off x="6096000" y="3429000"/>
            <a:ext cx="4387845" cy="2325080"/>
          </a:xfrm>
          <a:prstGeom prst="rect">
            <a:avLst/>
          </a:prstGeom>
        </p:spPr>
      </p:pic>
      <p:sp>
        <p:nvSpPr>
          <p:cNvPr id="8" name="TextBox 7">
            <a:extLst>
              <a:ext uri="{FF2B5EF4-FFF2-40B4-BE49-F238E27FC236}">
                <a16:creationId xmlns:a16="http://schemas.microsoft.com/office/drawing/2014/main" id="{F9262376-7CEB-4C94-A882-3AB7CD1B3DA5}"/>
              </a:ext>
            </a:extLst>
          </p:cNvPr>
          <p:cNvSpPr txBox="1"/>
          <p:nvPr/>
        </p:nvSpPr>
        <p:spPr>
          <a:xfrm>
            <a:off x="1141653" y="6096481"/>
            <a:ext cx="9710531" cy="523220"/>
          </a:xfrm>
          <a:prstGeom prst="rect">
            <a:avLst/>
          </a:prstGeom>
          <a:noFill/>
        </p:spPr>
        <p:txBody>
          <a:bodyPr wrap="square" rtlCol="0">
            <a:spAutoFit/>
          </a:bodyPr>
          <a:lstStyle/>
          <a:p>
            <a:r>
              <a:rPr lang="en-GB" sz="2800" dirty="0">
                <a:latin typeface="Twinkl" pitchFamily="2" charset="0"/>
              </a:rPr>
              <a:t>Where you able to say what came next and why?</a:t>
            </a:r>
          </a:p>
        </p:txBody>
      </p:sp>
    </p:spTree>
    <p:extLst>
      <p:ext uri="{BB962C8B-B14F-4D97-AF65-F5344CB8AC3E}">
        <p14:creationId xmlns:p14="http://schemas.microsoft.com/office/powerpoint/2010/main" val="370517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0105A-7EAE-4F9F-819E-F53AC59ABC75}"/>
              </a:ext>
            </a:extLst>
          </p:cNvPr>
          <p:cNvSpPr/>
          <p:nvPr/>
        </p:nvSpPr>
        <p:spPr>
          <a:xfrm>
            <a:off x="715617" y="781878"/>
            <a:ext cx="11052313" cy="4832092"/>
          </a:xfrm>
          <a:prstGeom prst="rect">
            <a:avLst/>
          </a:prstGeom>
        </p:spPr>
        <p:txBody>
          <a:bodyPr wrap="square">
            <a:spAutoFit/>
          </a:bodyPr>
          <a:lstStyle/>
          <a:p>
            <a:r>
              <a:rPr lang="en-GB" sz="2800" dirty="0">
                <a:latin typeface="Twinkl" pitchFamily="2" charset="0"/>
              </a:rPr>
              <a:t>AB pattern example -</a:t>
            </a:r>
            <a:r>
              <a:rPr lang="en-GB" sz="2800" dirty="0">
                <a:solidFill>
                  <a:srgbClr val="FF0000"/>
                </a:solidFill>
                <a:latin typeface="Twinkl" pitchFamily="2" charset="0"/>
              </a:rPr>
              <a:t>red</a:t>
            </a:r>
            <a:r>
              <a:rPr lang="en-GB" sz="2800" dirty="0">
                <a:latin typeface="Twinkl" pitchFamily="2" charset="0"/>
              </a:rPr>
              <a:t>, </a:t>
            </a:r>
            <a:r>
              <a:rPr lang="en-GB" sz="2800" dirty="0">
                <a:solidFill>
                  <a:schemeClr val="accent5"/>
                </a:solidFill>
                <a:latin typeface="Twinkl" pitchFamily="2" charset="0"/>
              </a:rPr>
              <a:t>blue</a:t>
            </a:r>
            <a:r>
              <a:rPr lang="en-GB" sz="2800" dirty="0">
                <a:latin typeface="Twinkl" pitchFamily="2" charset="0"/>
              </a:rPr>
              <a:t>, </a:t>
            </a:r>
            <a:r>
              <a:rPr lang="en-GB" sz="2800" dirty="0">
                <a:solidFill>
                  <a:srgbClr val="FF0000"/>
                </a:solidFill>
                <a:latin typeface="Twinkl" pitchFamily="2" charset="0"/>
              </a:rPr>
              <a:t>red,</a:t>
            </a:r>
            <a:r>
              <a:rPr lang="en-GB" sz="2800" dirty="0">
                <a:latin typeface="Twinkl" pitchFamily="2" charset="0"/>
              </a:rPr>
              <a:t> </a:t>
            </a:r>
            <a:r>
              <a:rPr lang="en-GB" sz="2800" dirty="0">
                <a:solidFill>
                  <a:schemeClr val="accent5"/>
                </a:solidFill>
                <a:latin typeface="Twinkl" pitchFamily="2" charset="0"/>
              </a:rPr>
              <a:t>blue.</a:t>
            </a:r>
            <a:r>
              <a:rPr lang="en-GB" sz="2800" dirty="0">
                <a:latin typeface="Twinkl" pitchFamily="2" charset="0"/>
              </a:rPr>
              <a:t> </a:t>
            </a:r>
          </a:p>
          <a:p>
            <a:endParaRPr lang="en-GB" sz="2800" dirty="0">
              <a:latin typeface="Twinkl" pitchFamily="2" charset="0"/>
            </a:endParaRPr>
          </a:p>
          <a:p>
            <a:endParaRPr lang="en-GB" sz="2800" dirty="0">
              <a:latin typeface="Twinkl" pitchFamily="2" charset="0"/>
            </a:endParaRPr>
          </a:p>
          <a:p>
            <a:r>
              <a:rPr lang="en-GB" sz="2800" dirty="0">
                <a:latin typeface="Twinkl" pitchFamily="2" charset="0"/>
              </a:rPr>
              <a:t>ABC pattern </a:t>
            </a:r>
            <a:r>
              <a:rPr lang="en-GB" sz="2800" dirty="0" err="1">
                <a:latin typeface="Twinkl" pitchFamily="2" charset="0"/>
              </a:rPr>
              <a:t>eg</a:t>
            </a:r>
            <a:r>
              <a:rPr lang="en-GB" sz="2800" dirty="0">
                <a:latin typeface="Twinkl" pitchFamily="2" charset="0"/>
              </a:rPr>
              <a:t>  </a:t>
            </a:r>
            <a:r>
              <a:rPr lang="en-GB" sz="2800" dirty="0">
                <a:solidFill>
                  <a:srgbClr val="FF0000"/>
                </a:solidFill>
                <a:latin typeface="Twinkl" pitchFamily="2" charset="0"/>
              </a:rPr>
              <a:t>red</a:t>
            </a:r>
            <a:r>
              <a:rPr lang="en-GB" sz="2800" dirty="0">
                <a:latin typeface="Twinkl" pitchFamily="2" charset="0"/>
              </a:rPr>
              <a:t>, </a:t>
            </a:r>
            <a:r>
              <a:rPr lang="en-GB" sz="2800" dirty="0">
                <a:solidFill>
                  <a:srgbClr val="00B050"/>
                </a:solidFill>
                <a:latin typeface="Twinkl" pitchFamily="2" charset="0"/>
              </a:rPr>
              <a:t>green</a:t>
            </a:r>
            <a:r>
              <a:rPr lang="en-GB" sz="2800" dirty="0">
                <a:latin typeface="Twinkl" pitchFamily="2" charset="0"/>
              </a:rPr>
              <a:t>, </a:t>
            </a:r>
            <a:r>
              <a:rPr lang="en-GB" sz="2800" dirty="0">
                <a:solidFill>
                  <a:schemeClr val="accent5"/>
                </a:solidFill>
                <a:latin typeface="Twinkl" pitchFamily="2" charset="0"/>
              </a:rPr>
              <a:t>blue</a:t>
            </a:r>
            <a:r>
              <a:rPr lang="en-GB" sz="2800" dirty="0">
                <a:latin typeface="Twinkl" pitchFamily="2" charset="0"/>
              </a:rPr>
              <a:t>, </a:t>
            </a:r>
            <a:r>
              <a:rPr lang="en-GB" sz="2800" dirty="0">
                <a:solidFill>
                  <a:srgbClr val="FF0000"/>
                </a:solidFill>
                <a:latin typeface="Twinkl" pitchFamily="2" charset="0"/>
              </a:rPr>
              <a:t>red</a:t>
            </a:r>
            <a:r>
              <a:rPr lang="en-GB" sz="2800" dirty="0">
                <a:latin typeface="Twinkl" pitchFamily="2" charset="0"/>
              </a:rPr>
              <a:t>, </a:t>
            </a:r>
            <a:r>
              <a:rPr lang="en-GB" sz="2800" dirty="0">
                <a:solidFill>
                  <a:srgbClr val="00B050"/>
                </a:solidFill>
                <a:latin typeface="Twinkl" pitchFamily="2" charset="0"/>
              </a:rPr>
              <a:t>green</a:t>
            </a:r>
            <a:r>
              <a:rPr lang="en-GB" sz="2800" dirty="0">
                <a:latin typeface="Twinkl" pitchFamily="2" charset="0"/>
              </a:rPr>
              <a:t>, </a:t>
            </a:r>
            <a:r>
              <a:rPr lang="en-GB" sz="2800" dirty="0">
                <a:solidFill>
                  <a:schemeClr val="accent5"/>
                </a:solidFill>
                <a:latin typeface="Twinkl" pitchFamily="2" charset="0"/>
              </a:rPr>
              <a:t>blue</a:t>
            </a:r>
          </a:p>
          <a:p>
            <a:endParaRPr lang="en-GB" sz="2800" dirty="0">
              <a:solidFill>
                <a:schemeClr val="accent5"/>
              </a:solidFill>
              <a:latin typeface="Twinkl" pitchFamily="2" charset="0"/>
            </a:endParaRPr>
          </a:p>
          <a:p>
            <a:endParaRPr lang="en-GB" sz="2800" dirty="0">
              <a:latin typeface="Twinkl" pitchFamily="2" charset="0"/>
            </a:endParaRPr>
          </a:p>
          <a:p>
            <a:endParaRPr lang="en-GB" sz="2800" dirty="0">
              <a:latin typeface="Twinkl" pitchFamily="2" charset="0"/>
            </a:endParaRPr>
          </a:p>
          <a:p>
            <a:endParaRPr lang="en-GB" sz="2800" dirty="0">
              <a:latin typeface="Twinkl" pitchFamily="2" charset="0"/>
            </a:endParaRPr>
          </a:p>
          <a:p>
            <a:r>
              <a:rPr lang="en-GB" sz="2800" dirty="0">
                <a:latin typeface="Twinkl" pitchFamily="2" charset="0"/>
              </a:rPr>
              <a:t>ABB pattern </a:t>
            </a:r>
            <a:r>
              <a:rPr lang="en-GB" sz="2800" dirty="0" err="1">
                <a:latin typeface="Twinkl" pitchFamily="2" charset="0"/>
              </a:rPr>
              <a:t>eg</a:t>
            </a:r>
            <a:r>
              <a:rPr lang="en-GB" sz="2800" dirty="0">
                <a:latin typeface="Twinkl" pitchFamily="2" charset="0"/>
              </a:rPr>
              <a:t> </a:t>
            </a:r>
            <a:r>
              <a:rPr lang="en-GB" sz="2800" dirty="0">
                <a:solidFill>
                  <a:srgbClr val="FF0000"/>
                </a:solidFill>
                <a:latin typeface="Twinkl" pitchFamily="2" charset="0"/>
              </a:rPr>
              <a:t>red</a:t>
            </a:r>
            <a:r>
              <a:rPr lang="en-GB" sz="2800" dirty="0">
                <a:latin typeface="Twinkl" pitchFamily="2" charset="0"/>
              </a:rPr>
              <a:t>, </a:t>
            </a:r>
            <a:r>
              <a:rPr lang="en-GB" sz="2800" dirty="0">
                <a:solidFill>
                  <a:schemeClr val="accent5"/>
                </a:solidFill>
                <a:latin typeface="Twinkl" pitchFamily="2" charset="0"/>
              </a:rPr>
              <a:t>blue</a:t>
            </a:r>
            <a:r>
              <a:rPr lang="en-GB" sz="2800" dirty="0">
                <a:latin typeface="Twinkl" pitchFamily="2" charset="0"/>
              </a:rPr>
              <a:t>, </a:t>
            </a:r>
            <a:r>
              <a:rPr lang="en-GB" sz="2800" dirty="0">
                <a:solidFill>
                  <a:schemeClr val="accent5"/>
                </a:solidFill>
                <a:latin typeface="Twinkl" pitchFamily="2" charset="0"/>
              </a:rPr>
              <a:t>blue</a:t>
            </a:r>
            <a:r>
              <a:rPr lang="en-GB" sz="2800" dirty="0">
                <a:latin typeface="Twinkl" pitchFamily="2" charset="0"/>
              </a:rPr>
              <a:t>, </a:t>
            </a:r>
            <a:r>
              <a:rPr lang="en-GB" sz="2800" dirty="0">
                <a:solidFill>
                  <a:srgbClr val="FF0000"/>
                </a:solidFill>
                <a:latin typeface="Twinkl" pitchFamily="2" charset="0"/>
              </a:rPr>
              <a:t>red</a:t>
            </a:r>
            <a:r>
              <a:rPr lang="en-GB" sz="2800" dirty="0">
                <a:latin typeface="Twinkl" pitchFamily="2" charset="0"/>
              </a:rPr>
              <a:t>, </a:t>
            </a:r>
            <a:r>
              <a:rPr lang="en-GB" sz="2800" dirty="0">
                <a:solidFill>
                  <a:schemeClr val="accent5"/>
                </a:solidFill>
                <a:latin typeface="Twinkl" pitchFamily="2" charset="0"/>
              </a:rPr>
              <a:t>blue, blue</a:t>
            </a:r>
          </a:p>
          <a:p>
            <a:endParaRPr lang="en-GB" sz="2800" dirty="0">
              <a:solidFill>
                <a:schemeClr val="accent5"/>
              </a:solidFill>
              <a:latin typeface="Twinkl" pitchFamily="2" charset="0"/>
            </a:endParaRPr>
          </a:p>
          <a:p>
            <a:r>
              <a:rPr lang="en-GB" sz="2800" dirty="0">
                <a:solidFill>
                  <a:schemeClr val="accent5"/>
                </a:solidFill>
                <a:latin typeface="Twinkl" pitchFamily="2" charset="0"/>
              </a:rPr>
              <a:t>or </a:t>
            </a:r>
            <a:endParaRPr lang="en-GB" sz="2800" dirty="0">
              <a:latin typeface="Twinkl" pitchFamily="2" charset="0"/>
            </a:endParaRPr>
          </a:p>
        </p:txBody>
      </p:sp>
      <p:pic>
        <p:nvPicPr>
          <p:cNvPr id="3" name="Picture 2">
            <a:extLst>
              <a:ext uri="{FF2B5EF4-FFF2-40B4-BE49-F238E27FC236}">
                <a16:creationId xmlns:a16="http://schemas.microsoft.com/office/drawing/2014/main" id="{01ED72E7-1D3D-418B-847F-69C9CF0569E1}"/>
              </a:ext>
            </a:extLst>
          </p:cNvPr>
          <p:cNvPicPr>
            <a:picLocks noChangeAspect="1"/>
          </p:cNvPicPr>
          <p:nvPr/>
        </p:nvPicPr>
        <p:blipFill>
          <a:blip r:embed="rId2"/>
          <a:stretch>
            <a:fillRect/>
          </a:stretch>
        </p:blipFill>
        <p:spPr>
          <a:xfrm>
            <a:off x="7983642" y="939230"/>
            <a:ext cx="2324100" cy="304800"/>
          </a:xfrm>
          <a:prstGeom prst="rect">
            <a:avLst/>
          </a:prstGeom>
        </p:spPr>
      </p:pic>
      <p:pic>
        <p:nvPicPr>
          <p:cNvPr id="4" name="Picture 3">
            <a:extLst>
              <a:ext uri="{FF2B5EF4-FFF2-40B4-BE49-F238E27FC236}">
                <a16:creationId xmlns:a16="http://schemas.microsoft.com/office/drawing/2014/main" id="{BBB9E273-00EF-436D-81A2-22232C859DEC}"/>
              </a:ext>
            </a:extLst>
          </p:cNvPr>
          <p:cNvPicPr>
            <a:picLocks noChangeAspect="1"/>
          </p:cNvPicPr>
          <p:nvPr/>
        </p:nvPicPr>
        <p:blipFill>
          <a:blip r:embed="rId3"/>
          <a:stretch>
            <a:fillRect/>
          </a:stretch>
        </p:blipFill>
        <p:spPr>
          <a:xfrm>
            <a:off x="715617" y="2877396"/>
            <a:ext cx="1495425" cy="733425"/>
          </a:xfrm>
          <a:prstGeom prst="rect">
            <a:avLst/>
          </a:prstGeom>
        </p:spPr>
      </p:pic>
      <p:pic>
        <p:nvPicPr>
          <p:cNvPr id="5" name="Picture 4">
            <a:extLst>
              <a:ext uri="{FF2B5EF4-FFF2-40B4-BE49-F238E27FC236}">
                <a16:creationId xmlns:a16="http://schemas.microsoft.com/office/drawing/2014/main" id="{EEE760C4-B874-4327-BEED-E609814A6F8D}"/>
              </a:ext>
            </a:extLst>
          </p:cNvPr>
          <p:cNvPicPr>
            <a:picLocks noChangeAspect="1"/>
          </p:cNvPicPr>
          <p:nvPr/>
        </p:nvPicPr>
        <p:blipFill>
          <a:blip r:embed="rId4"/>
          <a:stretch>
            <a:fillRect/>
          </a:stretch>
        </p:blipFill>
        <p:spPr>
          <a:xfrm>
            <a:off x="2387593" y="2822907"/>
            <a:ext cx="1615315" cy="980003"/>
          </a:xfrm>
          <a:prstGeom prst="rect">
            <a:avLst/>
          </a:prstGeom>
        </p:spPr>
      </p:pic>
      <p:pic>
        <p:nvPicPr>
          <p:cNvPr id="6" name="Picture 5">
            <a:extLst>
              <a:ext uri="{FF2B5EF4-FFF2-40B4-BE49-F238E27FC236}">
                <a16:creationId xmlns:a16="http://schemas.microsoft.com/office/drawing/2014/main" id="{A0A3183B-4A68-4C9E-8104-0519C5A22CBD}"/>
              </a:ext>
            </a:extLst>
          </p:cNvPr>
          <p:cNvPicPr>
            <a:picLocks noChangeAspect="1"/>
          </p:cNvPicPr>
          <p:nvPr/>
        </p:nvPicPr>
        <p:blipFill>
          <a:blip r:embed="rId5"/>
          <a:stretch>
            <a:fillRect/>
          </a:stretch>
        </p:blipFill>
        <p:spPr>
          <a:xfrm>
            <a:off x="4223303" y="2582120"/>
            <a:ext cx="1143000" cy="1323975"/>
          </a:xfrm>
          <a:prstGeom prst="rect">
            <a:avLst/>
          </a:prstGeom>
        </p:spPr>
      </p:pic>
      <p:pic>
        <p:nvPicPr>
          <p:cNvPr id="7" name="Picture 6">
            <a:extLst>
              <a:ext uri="{FF2B5EF4-FFF2-40B4-BE49-F238E27FC236}">
                <a16:creationId xmlns:a16="http://schemas.microsoft.com/office/drawing/2014/main" id="{60010BCA-6C4D-413F-B956-1BA03060417E}"/>
              </a:ext>
            </a:extLst>
          </p:cNvPr>
          <p:cNvPicPr>
            <a:picLocks noChangeAspect="1"/>
          </p:cNvPicPr>
          <p:nvPr/>
        </p:nvPicPr>
        <p:blipFill>
          <a:blip r:embed="rId6"/>
          <a:stretch>
            <a:fillRect/>
          </a:stretch>
        </p:blipFill>
        <p:spPr>
          <a:xfrm>
            <a:off x="5562944" y="2582120"/>
            <a:ext cx="1143000" cy="1330890"/>
          </a:xfrm>
          <a:prstGeom prst="rect">
            <a:avLst/>
          </a:prstGeom>
        </p:spPr>
      </p:pic>
      <p:pic>
        <p:nvPicPr>
          <p:cNvPr id="8" name="Picture 7">
            <a:extLst>
              <a:ext uri="{FF2B5EF4-FFF2-40B4-BE49-F238E27FC236}">
                <a16:creationId xmlns:a16="http://schemas.microsoft.com/office/drawing/2014/main" id="{BC19816C-84F4-4D2A-B3BA-4A1C450B00DD}"/>
              </a:ext>
            </a:extLst>
          </p:cNvPr>
          <p:cNvPicPr>
            <a:picLocks noChangeAspect="1"/>
          </p:cNvPicPr>
          <p:nvPr/>
        </p:nvPicPr>
        <p:blipFill>
          <a:blip r:embed="rId7"/>
          <a:stretch>
            <a:fillRect/>
          </a:stretch>
        </p:blipFill>
        <p:spPr>
          <a:xfrm>
            <a:off x="6705944" y="2628048"/>
            <a:ext cx="1901171" cy="1232117"/>
          </a:xfrm>
          <a:prstGeom prst="rect">
            <a:avLst/>
          </a:prstGeom>
        </p:spPr>
      </p:pic>
      <p:pic>
        <p:nvPicPr>
          <p:cNvPr id="9" name="Picture 8">
            <a:extLst>
              <a:ext uri="{FF2B5EF4-FFF2-40B4-BE49-F238E27FC236}">
                <a16:creationId xmlns:a16="http://schemas.microsoft.com/office/drawing/2014/main" id="{D44B12E1-52C0-4FFA-A849-D396A1682593}"/>
              </a:ext>
            </a:extLst>
          </p:cNvPr>
          <p:cNvPicPr>
            <a:picLocks noChangeAspect="1"/>
          </p:cNvPicPr>
          <p:nvPr/>
        </p:nvPicPr>
        <p:blipFill>
          <a:blip r:embed="rId8"/>
          <a:stretch>
            <a:fillRect/>
          </a:stretch>
        </p:blipFill>
        <p:spPr>
          <a:xfrm>
            <a:off x="8850235" y="2822907"/>
            <a:ext cx="1639128" cy="871600"/>
          </a:xfrm>
          <a:prstGeom prst="rect">
            <a:avLst/>
          </a:prstGeom>
        </p:spPr>
      </p:pic>
      <p:pic>
        <p:nvPicPr>
          <p:cNvPr id="10" name="Picture 9">
            <a:extLst>
              <a:ext uri="{FF2B5EF4-FFF2-40B4-BE49-F238E27FC236}">
                <a16:creationId xmlns:a16="http://schemas.microsoft.com/office/drawing/2014/main" id="{88FB4475-EA0B-429B-9D97-482BEF481982}"/>
              </a:ext>
            </a:extLst>
          </p:cNvPr>
          <p:cNvPicPr>
            <a:picLocks noChangeAspect="1"/>
          </p:cNvPicPr>
          <p:nvPr/>
        </p:nvPicPr>
        <p:blipFill>
          <a:blip r:embed="rId9"/>
          <a:stretch>
            <a:fillRect/>
          </a:stretch>
        </p:blipFill>
        <p:spPr>
          <a:xfrm>
            <a:off x="1555268" y="4698310"/>
            <a:ext cx="2022820" cy="1053688"/>
          </a:xfrm>
          <a:prstGeom prst="rect">
            <a:avLst/>
          </a:prstGeom>
        </p:spPr>
      </p:pic>
      <p:pic>
        <p:nvPicPr>
          <p:cNvPr id="11" name="Picture 10">
            <a:extLst>
              <a:ext uri="{FF2B5EF4-FFF2-40B4-BE49-F238E27FC236}">
                <a16:creationId xmlns:a16="http://schemas.microsoft.com/office/drawing/2014/main" id="{F99879E4-6630-498B-8932-F824E21A9D96}"/>
              </a:ext>
            </a:extLst>
          </p:cNvPr>
          <p:cNvPicPr>
            <a:picLocks noChangeAspect="1"/>
          </p:cNvPicPr>
          <p:nvPr/>
        </p:nvPicPr>
        <p:blipFill>
          <a:blip r:embed="rId10"/>
          <a:stretch>
            <a:fillRect/>
          </a:stretch>
        </p:blipFill>
        <p:spPr>
          <a:xfrm>
            <a:off x="3578088" y="5061587"/>
            <a:ext cx="930329" cy="552383"/>
          </a:xfrm>
          <a:prstGeom prst="rect">
            <a:avLst/>
          </a:prstGeom>
        </p:spPr>
      </p:pic>
      <p:pic>
        <p:nvPicPr>
          <p:cNvPr id="12" name="Picture 11">
            <a:extLst>
              <a:ext uri="{FF2B5EF4-FFF2-40B4-BE49-F238E27FC236}">
                <a16:creationId xmlns:a16="http://schemas.microsoft.com/office/drawing/2014/main" id="{DEDD30C9-B893-4962-8DFA-B5CD4DEED083}"/>
              </a:ext>
            </a:extLst>
          </p:cNvPr>
          <p:cNvPicPr>
            <a:picLocks noChangeAspect="1"/>
          </p:cNvPicPr>
          <p:nvPr/>
        </p:nvPicPr>
        <p:blipFill>
          <a:blip r:embed="rId10"/>
          <a:stretch>
            <a:fillRect/>
          </a:stretch>
        </p:blipFill>
        <p:spPr>
          <a:xfrm>
            <a:off x="4548340" y="5061587"/>
            <a:ext cx="930329" cy="552383"/>
          </a:xfrm>
          <a:prstGeom prst="rect">
            <a:avLst/>
          </a:prstGeom>
        </p:spPr>
      </p:pic>
      <p:pic>
        <p:nvPicPr>
          <p:cNvPr id="13" name="Picture 12">
            <a:extLst>
              <a:ext uri="{FF2B5EF4-FFF2-40B4-BE49-F238E27FC236}">
                <a16:creationId xmlns:a16="http://schemas.microsoft.com/office/drawing/2014/main" id="{40FDF4F3-6206-4BA2-A79F-5C525C742648}"/>
              </a:ext>
            </a:extLst>
          </p:cNvPr>
          <p:cNvPicPr>
            <a:picLocks noChangeAspect="1"/>
          </p:cNvPicPr>
          <p:nvPr/>
        </p:nvPicPr>
        <p:blipFill>
          <a:blip r:embed="rId11"/>
          <a:stretch>
            <a:fillRect/>
          </a:stretch>
        </p:blipFill>
        <p:spPr>
          <a:xfrm>
            <a:off x="5562944" y="4897898"/>
            <a:ext cx="1495425" cy="762000"/>
          </a:xfrm>
          <a:prstGeom prst="rect">
            <a:avLst/>
          </a:prstGeom>
        </p:spPr>
      </p:pic>
      <p:pic>
        <p:nvPicPr>
          <p:cNvPr id="14" name="Picture 13">
            <a:extLst>
              <a:ext uri="{FF2B5EF4-FFF2-40B4-BE49-F238E27FC236}">
                <a16:creationId xmlns:a16="http://schemas.microsoft.com/office/drawing/2014/main" id="{CECDAB9B-A81D-419E-9235-F21A797C3BDA}"/>
              </a:ext>
            </a:extLst>
          </p:cNvPr>
          <p:cNvPicPr>
            <a:picLocks noChangeAspect="1"/>
          </p:cNvPicPr>
          <p:nvPr/>
        </p:nvPicPr>
        <p:blipFill>
          <a:blip r:embed="rId12"/>
          <a:stretch>
            <a:fillRect/>
          </a:stretch>
        </p:blipFill>
        <p:spPr>
          <a:xfrm>
            <a:off x="7142644" y="4851970"/>
            <a:ext cx="737017" cy="762000"/>
          </a:xfrm>
          <a:prstGeom prst="rect">
            <a:avLst/>
          </a:prstGeom>
        </p:spPr>
      </p:pic>
      <p:pic>
        <p:nvPicPr>
          <p:cNvPr id="15" name="Picture 14">
            <a:extLst>
              <a:ext uri="{FF2B5EF4-FFF2-40B4-BE49-F238E27FC236}">
                <a16:creationId xmlns:a16="http://schemas.microsoft.com/office/drawing/2014/main" id="{5B4FA0B4-E922-487E-AC62-C85A1C0969B6}"/>
              </a:ext>
            </a:extLst>
          </p:cNvPr>
          <p:cNvPicPr>
            <a:picLocks noChangeAspect="1"/>
          </p:cNvPicPr>
          <p:nvPr/>
        </p:nvPicPr>
        <p:blipFill>
          <a:blip r:embed="rId13"/>
          <a:stretch>
            <a:fillRect/>
          </a:stretch>
        </p:blipFill>
        <p:spPr>
          <a:xfrm>
            <a:off x="7983642" y="5113672"/>
            <a:ext cx="737017" cy="569312"/>
          </a:xfrm>
          <a:prstGeom prst="rect">
            <a:avLst/>
          </a:prstGeom>
        </p:spPr>
      </p:pic>
    </p:spTree>
    <p:extLst>
      <p:ext uri="{BB962C8B-B14F-4D97-AF65-F5344CB8AC3E}">
        <p14:creationId xmlns:p14="http://schemas.microsoft.com/office/powerpoint/2010/main" val="327515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6548-20B6-457B-8874-A2E1A23467CA}"/>
              </a:ext>
            </a:extLst>
          </p:cNvPr>
          <p:cNvSpPr>
            <a:spLocks noGrp="1"/>
          </p:cNvSpPr>
          <p:nvPr>
            <p:ph type="title"/>
          </p:nvPr>
        </p:nvSpPr>
        <p:spPr/>
        <p:txBody>
          <a:bodyPr>
            <a:normAutofit/>
          </a:bodyPr>
          <a:lstStyle/>
          <a:p>
            <a:r>
              <a:rPr lang="en-GB" sz="3200" dirty="0">
                <a:latin typeface="Twinkl" pitchFamily="2" charset="0"/>
              </a:rPr>
              <a:t>Maybe you could make your own repeating patterns at home.</a:t>
            </a:r>
          </a:p>
        </p:txBody>
      </p:sp>
      <p:pic>
        <p:nvPicPr>
          <p:cNvPr id="4" name="Picture 3">
            <a:extLst>
              <a:ext uri="{FF2B5EF4-FFF2-40B4-BE49-F238E27FC236}">
                <a16:creationId xmlns:a16="http://schemas.microsoft.com/office/drawing/2014/main" id="{B066E357-AC54-4E4E-944C-A88957BFBB07}"/>
              </a:ext>
            </a:extLst>
          </p:cNvPr>
          <p:cNvPicPr>
            <a:picLocks noChangeAspect="1"/>
          </p:cNvPicPr>
          <p:nvPr/>
        </p:nvPicPr>
        <p:blipFill>
          <a:blip r:embed="rId2"/>
          <a:stretch>
            <a:fillRect/>
          </a:stretch>
        </p:blipFill>
        <p:spPr>
          <a:xfrm>
            <a:off x="838200" y="2109166"/>
            <a:ext cx="3067050" cy="3143250"/>
          </a:xfrm>
          <a:prstGeom prst="rect">
            <a:avLst/>
          </a:prstGeom>
        </p:spPr>
      </p:pic>
      <p:pic>
        <p:nvPicPr>
          <p:cNvPr id="5" name="Picture 4">
            <a:extLst>
              <a:ext uri="{FF2B5EF4-FFF2-40B4-BE49-F238E27FC236}">
                <a16:creationId xmlns:a16="http://schemas.microsoft.com/office/drawing/2014/main" id="{9153424E-5EE6-4119-A638-632EFA836384}"/>
              </a:ext>
            </a:extLst>
          </p:cNvPr>
          <p:cNvPicPr>
            <a:picLocks noChangeAspect="1"/>
          </p:cNvPicPr>
          <p:nvPr/>
        </p:nvPicPr>
        <p:blipFill>
          <a:blip r:embed="rId3"/>
          <a:stretch>
            <a:fillRect/>
          </a:stretch>
        </p:blipFill>
        <p:spPr>
          <a:xfrm>
            <a:off x="6138862" y="1670621"/>
            <a:ext cx="3781425" cy="790575"/>
          </a:xfrm>
          <a:prstGeom prst="rect">
            <a:avLst/>
          </a:prstGeom>
        </p:spPr>
      </p:pic>
      <p:pic>
        <p:nvPicPr>
          <p:cNvPr id="6" name="Picture 5">
            <a:extLst>
              <a:ext uri="{FF2B5EF4-FFF2-40B4-BE49-F238E27FC236}">
                <a16:creationId xmlns:a16="http://schemas.microsoft.com/office/drawing/2014/main" id="{2A1861A3-3AA3-4139-8F9D-C71A7B4E91E5}"/>
              </a:ext>
            </a:extLst>
          </p:cNvPr>
          <p:cNvPicPr>
            <a:picLocks noChangeAspect="1"/>
          </p:cNvPicPr>
          <p:nvPr/>
        </p:nvPicPr>
        <p:blipFill>
          <a:blip r:embed="rId4"/>
          <a:stretch>
            <a:fillRect/>
          </a:stretch>
        </p:blipFill>
        <p:spPr>
          <a:xfrm>
            <a:off x="8408297" y="3059379"/>
            <a:ext cx="2945503" cy="1780329"/>
          </a:xfrm>
          <a:prstGeom prst="rect">
            <a:avLst/>
          </a:prstGeom>
        </p:spPr>
      </p:pic>
      <p:pic>
        <p:nvPicPr>
          <p:cNvPr id="7" name="Picture 6">
            <a:extLst>
              <a:ext uri="{FF2B5EF4-FFF2-40B4-BE49-F238E27FC236}">
                <a16:creationId xmlns:a16="http://schemas.microsoft.com/office/drawing/2014/main" id="{243B5F06-DF39-4562-A7F6-954BFA515B1D}"/>
              </a:ext>
            </a:extLst>
          </p:cNvPr>
          <p:cNvPicPr>
            <a:picLocks noChangeAspect="1"/>
          </p:cNvPicPr>
          <p:nvPr/>
        </p:nvPicPr>
        <p:blipFill>
          <a:blip r:embed="rId5"/>
          <a:stretch>
            <a:fillRect/>
          </a:stretch>
        </p:blipFill>
        <p:spPr>
          <a:xfrm>
            <a:off x="4705349" y="3061842"/>
            <a:ext cx="2867025" cy="1409700"/>
          </a:xfrm>
          <a:prstGeom prst="rect">
            <a:avLst/>
          </a:prstGeom>
        </p:spPr>
      </p:pic>
      <p:pic>
        <p:nvPicPr>
          <p:cNvPr id="8" name="Picture 7">
            <a:extLst>
              <a:ext uri="{FF2B5EF4-FFF2-40B4-BE49-F238E27FC236}">
                <a16:creationId xmlns:a16="http://schemas.microsoft.com/office/drawing/2014/main" id="{64855EBD-FEEA-413B-A374-2BF34EDF0336}"/>
              </a:ext>
            </a:extLst>
          </p:cNvPr>
          <p:cNvPicPr>
            <a:picLocks noChangeAspect="1"/>
          </p:cNvPicPr>
          <p:nvPr/>
        </p:nvPicPr>
        <p:blipFill>
          <a:blip r:embed="rId6"/>
          <a:stretch>
            <a:fillRect/>
          </a:stretch>
        </p:blipFill>
        <p:spPr>
          <a:xfrm>
            <a:off x="5109023" y="5424901"/>
            <a:ext cx="4772025" cy="752475"/>
          </a:xfrm>
          <a:prstGeom prst="rect">
            <a:avLst/>
          </a:prstGeom>
        </p:spPr>
      </p:pic>
    </p:spTree>
    <p:extLst>
      <p:ext uri="{BB962C8B-B14F-4D97-AF65-F5344CB8AC3E}">
        <p14:creationId xmlns:p14="http://schemas.microsoft.com/office/powerpoint/2010/main" val="346113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177E-EBC8-4E18-AA06-698623CF03EE}"/>
              </a:ext>
            </a:extLst>
          </p:cNvPr>
          <p:cNvSpPr>
            <a:spLocks noGrp="1"/>
          </p:cNvSpPr>
          <p:nvPr>
            <p:ph type="title"/>
          </p:nvPr>
        </p:nvSpPr>
        <p:spPr/>
        <p:txBody>
          <a:bodyPr>
            <a:normAutofit/>
          </a:bodyPr>
          <a:lstStyle/>
          <a:p>
            <a:r>
              <a:rPr lang="en-GB" sz="4000" dirty="0">
                <a:latin typeface="Twinkl" pitchFamily="2" charset="0"/>
              </a:rPr>
              <a:t>More fun with patterns.</a:t>
            </a:r>
          </a:p>
        </p:txBody>
      </p:sp>
      <p:sp>
        <p:nvSpPr>
          <p:cNvPr id="3" name="Rectangle 2">
            <a:extLst>
              <a:ext uri="{FF2B5EF4-FFF2-40B4-BE49-F238E27FC236}">
                <a16:creationId xmlns:a16="http://schemas.microsoft.com/office/drawing/2014/main" id="{64BDD81E-DFD0-4668-AB4E-3A8EA08852A0}"/>
              </a:ext>
            </a:extLst>
          </p:cNvPr>
          <p:cNvSpPr/>
          <p:nvPr/>
        </p:nvSpPr>
        <p:spPr>
          <a:xfrm>
            <a:off x="838200" y="1506022"/>
            <a:ext cx="10164962" cy="1231106"/>
          </a:xfrm>
          <a:prstGeom prst="rect">
            <a:avLst/>
          </a:prstGeom>
        </p:spPr>
        <p:txBody>
          <a:bodyPr wrap="none">
            <a:spAutoFit/>
          </a:bodyPr>
          <a:lstStyle/>
          <a:p>
            <a:r>
              <a:rPr lang="en-GB" dirty="0">
                <a:hlinkClick r:id="rId2"/>
              </a:rPr>
              <a:t>https://www.youtube.com/watch?v=Waoa3iG3bZ4</a:t>
            </a:r>
            <a:r>
              <a:rPr lang="en-GB" dirty="0"/>
              <a:t> </a:t>
            </a:r>
          </a:p>
          <a:p>
            <a:pPr marL="285750" indent="-285750">
              <a:buFont typeface="Arial" panose="020B0604020202020204" pitchFamily="34" charset="0"/>
              <a:buChar char="•"/>
            </a:pPr>
            <a:r>
              <a:rPr lang="en-GB" dirty="0">
                <a:latin typeface="Twinkl" pitchFamily="2" charset="0"/>
              </a:rPr>
              <a:t>Read or listen to the story of Going on a Bear Hunt and listen out for the patterns in the story.</a:t>
            </a:r>
          </a:p>
          <a:p>
            <a:endParaRPr lang="en-GB" dirty="0">
              <a:solidFill>
                <a:schemeClr val="accent6"/>
              </a:solidFill>
            </a:endParaRPr>
          </a:p>
          <a:p>
            <a:r>
              <a:rPr lang="en-GB" sz="2000" dirty="0">
                <a:solidFill>
                  <a:schemeClr val="accent6"/>
                </a:solidFill>
                <a:latin typeface="Twinkl" pitchFamily="2" charset="0"/>
              </a:rPr>
              <a:t>Swishy, </a:t>
            </a:r>
            <a:r>
              <a:rPr lang="en-GB" sz="2000" dirty="0" err="1">
                <a:solidFill>
                  <a:schemeClr val="accent6"/>
                </a:solidFill>
                <a:latin typeface="Twinkl" pitchFamily="2" charset="0"/>
              </a:rPr>
              <a:t>swashy</a:t>
            </a:r>
            <a:r>
              <a:rPr lang="en-GB" sz="2000" dirty="0">
                <a:solidFill>
                  <a:schemeClr val="accent6"/>
                </a:solidFill>
                <a:latin typeface="Twinkl" pitchFamily="2" charset="0"/>
              </a:rPr>
              <a:t>, swishy </a:t>
            </a:r>
            <a:r>
              <a:rPr lang="en-GB" sz="2000" dirty="0" err="1">
                <a:solidFill>
                  <a:schemeClr val="accent6"/>
                </a:solidFill>
                <a:latin typeface="Twinkl" pitchFamily="2" charset="0"/>
              </a:rPr>
              <a:t>swashy</a:t>
            </a:r>
            <a:r>
              <a:rPr lang="en-GB" sz="2000" dirty="0">
                <a:solidFill>
                  <a:schemeClr val="accent6"/>
                </a:solidFill>
                <a:latin typeface="Twinkl" pitchFamily="2" charset="0"/>
              </a:rPr>
              <a:t>.    </a:t>
            </a:r>
            <a:r>
              <a:rPr lang="en-GB" sz="2000" dirty="0">
                <a:solidFill>
                  <a:schemeClr val="accent4">
                    <a:lumMod val="75000"/>
                  </a:schemeClr>
                </a:solidFill>
                <a:latin typeface="Twinkl" pitchFamily="2" charset="0"/>
              </a:rPr>
              <a:t>Squelch, </a:t>
            </a:r>
            <a:r>
              <a:rPr lang="en-GB" sz="2000" dirty="0" err="1">
                <a:solidFill>
                  <a:schemeClr val="accent4">
                    <a:lumMod val="75000"/>
                  </a:schemeClr>
                </a:solidFill>
                <a:latin typeface="Twinkl" pitchFamily="2" charset="0"/>
              </a:rPr>
              <a:t>squerch</a:t>
            </a:r>
            <a:r>
              <a:rPr lang="en-GB" sz="2000" dirty="0">
                <a:solidFill>
                  <a:schemeClr val="accent4">
                    <a:lumMod val="75000"/>
                  </a:schemeClr>
                </a:solidFill>
                <a:latin typeface="Twinkl" pitchFamily="2" charset="0"/>
              </a:rPr>
              <a:t>, squelch, </a:t>
            </a:r>
            <a:r>
              <a:rPr lang="en-GB" sz="2000" dirty="0" err="1">
                <a:solidFill>
                  <a:schemeClr val="accent4">
                    <a:lumMod val="75000"/>
                  </a:schemeClr>
                </a:solidFill>
                <a:latin typeface="Twinkl" pitchFamily="2" charset="0"/>
              </a:rPr>
              <a:t>squerch</a:t>
            </a:r>
            <a:r>
              <a:rPr lang="en-GB" sz="2000" dirty="0">
                <a:solidFill>
                  <a:schemeClr val="accent4">
                    <a:lumMod val="75000"/>
                  </a:schemeClr>
                </a:solidFill>
                <a:latin typeface="Twinkl" pitchFamily="2" charset="0"/>
              </a:rPr>
              <a:t>. </a:t>
            </a:r>
          </a:p>
        </p:txBody>
      </p:sp>
      <p:sp>
        <p:nvSpPr>
          <p:cNvPr id="4" name="TextBox 3">
            <a:extLst>
              <a:ext uri="{FF2B5EF4-FFF2-40B4-BE49-F238E27FC236}">
                <a16:creationId xmlns:a16="http://schemas.microsoft.com/office/drawing/2014/main" id="{A9617A8D-E691-4893-942D-82C865252EC0}"/>
              </a:ext>
            </a:extLst>
          </p:cNvPr>
          <p:cNvSpPr txBox="1"/>
          <p:nvPr/>
        </p:nvSpPr>
        <p:spPr>
          <a:xfrm>
            <a:off x="838200" y="3326295"/>
            <a:ext cx="11168270" cy="286232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winkl" pitchFamily="2" charset="0"/>
              </a:rPr>
              <a:t>Arrange snacks into patterns and talk about the pattern; for example raisin </a:t>
            </a:r>
            <a:r>
              <a:rPr lang="en-GB" dirty="0" err="1">
                <a:latin typeface="Twinkl" pitchFamily="2" charset="0"/>
              </a:rPr>
              <a:t>raisin</a:t>
            </a:r>
            <a:r>
              <a:rPr lang="en-GB" dirty="0">
                <a:latin typeface="Twinkl" pitchFamily="2" charset="0"/>
              </a:rPr>
              <a:t> grape, raisin </a:t>
            </a:r>
            <a:r>
              <a:rPr lang="en-GB" dirty="0" err="1">
                <a:latin typeface="Twinkl" pitchFamily="2" charset="0"/>
              </a:rPr>
              <a:t>raisin</a:t>
            </a:r>
            <a:r>
              <a:rPr lang="en-GB" dirty="0">
                <a:latin typeface="Twinkl" pitchFamily="2" charset="0"/>
              </a:rPr>
              <a:t> grape. </a:t>
            </a:r>
          </a:p>
          <a:p>
            <a:r>
              <a:rPr lang="en-GB" dirty="0">
                <a:latin typeface="Twinkl" pitchFamily="2" charset="0"/>
              </a:rPr>
              <a:t>Make a mistake in the pattern and talk about what has happened; can your child fix it?</a:t>
            </a:r>
          </a:p>
          <a:p>
            <a:endParaRPr lang="en-GB" dirty="0">
              <a:latin typeface="Twinkl" pitchFamily="2" charset="0"/>
            </a:endParaRPr>
          </a:p>
          <a:p>
            <a:endParaRPr lang="en-GB" dirty="0">
              <a:latin typeface="Twinkl" pitchFamily="2" charset="0"/>
            </a:endParaRPr>
          </a:p>
          <a:p>
            <a:endParaRPr lang="en-GB" dirty="0">
              <a:latin typeface="Twinkl" pitchFamily="2" charset="0"/>
            </a:endParaRPr>
          </a:p>
          <a:p>
            <a:endParaRPr lang="en-GB" dirty="0">
              <a:latin typeface="Twinkl" pitchFamily="2" charset="0"/>
            </a:endParaRPr>
          </a:p>
          <a:p>
            <a:pPr marL="285750" indent="-285750">
              <a:buFont typeface="Arial" panose="020B0604020202020204" pitchFamily="34" charset="0"/>
              <a:buChar char="•"/>
            </a:pPr>
            <a:r>
              <a:rPr lang="en-GB" dirty="0">
                <a:latin typeface="Twinkl" pitchFamily="2" charset="0"/>
              </a:rPr>
              <a:t>Use real or home made musical instruments (pots and pans) and use them to make sound patterns. Turn away whilst your child makes a pattern and then try to guess which instruments they used to make the pattern.</a:t>
            </a:r>
          </a:p>
        </p:txBody>
      </p:sp>
      <p:pic>
        <p:nvPicPr>
          <p:cNvPr id="6" name="Picture 5">
            <a:extLst>
              <a:ext uri="{FF2B5EF4-FFF2-40B4-BE49-F238E27FC236}">
                <a16:creationId xmlns:a16="http://schemas.microsoft.com/office/drawing/2014/main" id="{1AEAEBD6-1E79-429A-AE98-2266E4A3CA17}"/>
              </a:ext>
            </a:extLst>
          </p:cNvPr>
          <p:cNvPicPr>
            <a:picLocks noChangeAspect="1"/>
          </p:cNvPicPr>
          <p:nvPr/>
        </p:nvPicPr>
        <p:blipFill>
          <a:blip r:embed="rId3"/>
          <a:stretch>
            <a:fillRect/>
          </a:stretch>
        </p:blipFill>
        <p:spPr>
          <a:xfrm>
            <a:off x="1169309" y="4281206"/>
            <a:ext cx="781050" cy="476250"/>
          </a:xfrm>
          <a:prstGeom prst="rect">
            <a:avLst/>
          </a:prstGeom>
        </p:spPr>
      </p:pic>
      <p:pic>
        <p:nvPicPr>
          <p:cNvPr id="7" name="Picture 6">
            <a:extLst>
              <a:ext uri="{FF2B5EF4-FFF2-40B4-BE49-F238E27FC236}">
                <a16:creationId xmlns:a16="http://schemas.microsoft.com/office/drawing/2014/main" id="{6699E492-ADA7-439D-868A-0CCC817BD858}"/>
              </a:ext>
            </a:extLst>
          </p:cNvPr>
          <p:cNvPicPr>
            <a:picLocks noChangeAspect="1"/>
          </p:cNvPicPr>
          <p:nvPr/>
        </p:nvPicPr>
        <p:blipFill>
          <a:blip r:embed="rId4"/>
          <a:stretch>
            <a:fillRect/>
          </a:stretch>
        </p:blipFill>
        <p:spPr>
          <a:xfrm rot="4903389">
            <a:off x="3229281" y="4041699"/>
            <a:ext cx="808089" cy="1216387"/>
          </a:xfrm>
          <a:prstGeom prst="rect">
            <a:avLst/>
          </a:prstGeom>
        </p:spPr>
      </p:pic>
      <p:pic>
        <p:nvPicPr>
          <p:cNvPr id="8" name="Picture 7">
            <a:extLst>
              <a:ext uri="{FF2B5EF4-FFF2-40B4-BE49-F238E27FC236}">
                <a16:creationId xmlns:a16="http://schemas.microsoft.com/office/drawing/2014/main" id="{D9839001-91F2-4FB1-B2AE-8D342D0376D8}"/>
              </a:ext>
            </a:extLst>
          </p:cNvPr>
          <p:cNvPicPr>
            <a:picLocks noChangeAspect="1"/>
          </p:cNvPicPr>
          <p:nvPr/>
        </p:nvPicPr>
        <p:blipFill>
          <a:blip r:embed="rId5"/>
          <a:stretch>
            <a:fillRect/>
          </a:stretch>
        </p:blipFill>
        <p:spPr>
          <a:xfrm>
            <a:off x="2019016" y="4281206"/>
            <a:ext cx="786452" cy="475529"/>
          </a:xfrm>
          <a:prstGeom prst="rect">
            <a:avLst/>
          </a:prstGeom>
        </p:spPr>
      </p:pic>
      <p:pic>
        <p:nvPicPr>
          <p:cNvPr id="9" name="Picture 8">
            <a:extLst>
              <a:ext uri="{FF2B5EF4-FFF2-40B4-BE49-F238E27FC236}">
                <a16:creationId xmlns:a16="http://schemas.microsoft.com/office/drawing/2014/main" id="{928C1489-A386-41E6-B8D4-69B3F31AA2A3}"/>
              </a:ext>
            </a:extLst>
          </p:cNvPr>
          <p:cNvPicPr>
            <a:picLocks noChangeAspect="1"/>
          </p:cNvPicPr>
          <p:nvPr/>
        </p:nvPicPr>
        <p:blipFill>
          <a:blip r:embed="rId5"/>
          <a:stretch>
            <a:fillRect/>
          </a:stretch>
        </p:blipFill>
        <p:spPr>
          <a:xfrm>
            <a:off x="4293349" y="4372735"/>
            <a:ext cx="786452" cy="475529"/>
          </a:xfrm>
          <a:prstGeom prst="rect">
            <a:avLst/>
          </a:prstGeom>
        </p:spPr>
      </p:pic>
      <p:pic>
        <p:nvPicPr>
          <p:cNvPr id="10" name="Picture 9">
            <a:extLst>
              <a:ext uri="{FF2B5EF4-FFF2-40B4-BE49-F238E27FC236}">
                <a16:creationId xmlns:a16="http://schemas.microsoft.com/office/drawing/2014/main" id="{FFBE8926-860C-44CD-B502-90F2C4B5261D}"/>
              </a:ext>
            </a:extLst>
          </p:cNvPr>
          <p:cNvPicPr>
            <a:picLocks noChangeAspect="1"/>
          </p:cNvPicPr>
          <p:nvPr/>
        </p:nvPicPr>
        <p:blipFill>
          <a:blip r:embed="rId5"/>
          <a:stretch>
            <a:fillRect/>
          </a:stretch>
        </p:blipFill>
        <p:spPr>
          <a:xfrm>
            <a:off x="5265203" y="4372734"/>
            <a:ext cx="786452" cy="475529"/>
          </a:xfrm>
          <a:prstGeom prst="rect">
            <a:avLst/>
          </a:prstGeom>
        </p:spPr>
      </p:pic>
      <p:pic>
        <p:nvPicPr>
          <p:cNvPr id="11" name="Picture 10">
            <a:extLst>
              <a:ext uri="{FF2B5EF4-FFF2-40B4-BE49-F238E27FC236}">
                <a16:creationId xmlns:a16="http://schemas.microsoft.com/office/drawing/2014/main" id="{574671CC-FFF9-4315-AA19-535B7458C9C7}"/>
              </a:ext>
            </a:extLst>
          </p:cNvPr>
          <p:cNvPicPr>
            <a:picLocks noChangeAspect="1"/>
          </p:cNvPicPr>
          <p:nvPr/>
        </p:nvPicPr>
        <p:blipFill>
          <a:blip r:embed="rId6"/>
          <a:stretch>
            <a:fillRect/>
          </a:stretch>
        </p:blipFill>
        <p:spPr>
          <a:xfrm>
            <a:off x="6037830" y="4138958"/>
            <a:ext cx="1273157" cy="943079"/>
          </a:xfrm>
          <a:prstGeom prst="rect">
            <a:avLst/>
          </a:prstGeom>
        </p:spPr>
      </p:pic>
    </p:spTree>
    <p:extLst>
      <p:ext uri="{BB962C8B-B14F-4D97-AF65-F5344CB8AC3E}">
        <p14:creationId xmlns:p14="http://schemas.microsoft.com/office/powerpoint/2010/main" val="390017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DC39-5D45-4267-8FAF-60D4EA0C112E}"/>
              </a:ext>
            </a:extLst>
          </p:cNvPr>
          <p:cNvSpPr>
            <a:spLocks noGrp="1"/>
          </p:cNvSpPr>
          <p:nvPr>
            <p:ph type="title"/>
          </p:nvPr>
        </p:nvSpPr>
        <p:spPr>
          <a:xfrm>
            <a:off x="437321" y="365125"/>
            <a:ext cx="10916479" cy="1325563"/>
          </a:xfrm>
        </p:spPr>
        <p:txBody>
          <a:bodyPr>
            <a:normAutofit/>
          </a:bodyPr>
          <a:lstStyle/>
          <a:p>
            <a:r>
              <a:rPr lang="en-GB" sz="2400" dirty="0">
                <a:latin typeface="Twinkl" pitchFamily="2" charset="0"/>
              </a:rPr>
              <a:t>Copy cat pattern game.</a:t>
            </a:r>
            <a:br>
              <a:rPr lang="en-GB" sz="3200" dirty="0">
                <a:latin typeface="Twinkl" pitchFamily="2" charset="0"/>
              </a:rPr>
            </a:br>
            <a:endParaRPr lang="en-GB" sz="3200" dirty="0">
              <a:latin typeface="Twinkl" pitchFamily="2" charset="0"/>
            </a:endParaRPr>
          </a:p>
        </p:txBody>
      </p:sp>
      <p:sp>
        <p:nvSpPr>
          <p:cNvPr id="4" name="TextBox 3">
            <a:extLst>
              <a:ext uri="{FF2B5EF4-FFF2-40B4-BE49-F238E27FC236}">
                <a16:creationId xmlns:a16="http://schemas.microsoft.com/office/drawing/2014/main" id="{E58E9811-BDDA-4E3C-B408-A0089314F872}"/>
              </a:ext>
            </a:extLst>
          </p:cNvPr>
          <p:cNvSpPr txBox="1"/>
          <p:nvPr/>
        </p:nvSpPr>
        <p:spPr>
          <a:xfrm>
            <a:off x="450575" y="1027906"/>
            <a:ext cx="11304104" cy="5016758"/>
          </a:xfrm>
          <a:prstGeom prst="rect">
            <a:avLst/>
          </a:prstGeom>
          <a:noFill/>
        </p:spPr>
        <p:txBody>
          <a:bodyPr wrap="square" rtlCol="0">
            <a:spAutoFit/>
          </a:bodyPr>
          <a:lstStyle/>
          <a:p>
            <a:r>
              <a:rPr lang="en-GB" sz="2000" dirty="0">
                <a:latin typeface="Twinkl" pitchFamily="2" charset="0"/>
              </a:rPr>
              <a:t>Start with a simple ab pattern such as pat knees, clap hands, pat knees, clap hands and ask your child to copy.</a:t>
            </a:r>
          </a:p>
          <a:p>
            <a:r>
              <a:rPr lang="en-GB" sz="2000" dirty="0">
                <a:latin typeface="Twinkl" pitchFamily="2" charset="0"/>
              </a:rPr>
              <a:t>Say the pattern out loud and encourage your child to copy. Repeat with more AB patterns such stand, sit, stand, sit,</a:t>
            </a:r>
          </a:p>
          <a:p>
            <a:r>
              <a:rPr lang="en-GB" sz="2000" dirty="0">
                <a:latin typeface="Twinkl" pitchFamily="2" charset="0"/>
              </a:rPr>
              <a:t>hands up, hands down.  Let your child choose and you copy.</a:t>
            </a:r>
          </a:p>
          <a:p>
            <a:r>
              <a:rPr lang="en-GB" sz="2000" dirty="0">
                <a:latin typeface="Twinkl" pitchFamily="2" charset="0"/>
              </a:rPr>
              <a:t>Once your child is confident with an AB pattern, you can extend to an ABC pattern for example tap knees, tap shoulders, </a:t>
            </a:r>
          </a:p>
          <a:p>
            <a:r>
              <a:rPr lang="en-GB" sz="2000" dirty="0">
                <a:latin typeface="Twinkl" pitchFamily="2" charset="0"/>
              </a:rPr>
              <a:t>tap head or hop, jump, kick, hop, jump, kick.   </a:t>
            </a:r>
          </a:p>
          <a:p>
            <a:endParaRPr lang="en-GB" sz="2000" dirty="0">
              <a:latin typeface="Twinkl" pitchFamily="2" charset="0"/>
            </a:endParaRPr>
          </a:p>
          <a:p>
            <a:endParaRPr lang="en-GB" sz="2000" dirty="0">
              <a:latin typeface="Twinkl" pitchFamily="2" charset="0"/>
            </a:endParaRPr>
          </a:p>
          <a:p>
            <a:r>
              <a:rPr lang="en-GB" sz="2000" dirty="0">
                <a:latin typeface="Twinkl" pitchFamily="2" charset="0"/>
              </a:rPr>
              <a:t>Bits and pieces patterns </a:t>
            </a:r>
          </a:p>
          <a:p>
            <a:r>
              <a:rPr lang="en-GB" sz="2000" dirty="0">
                <a:latin typeface="Twinkl" pitchFamily="2" charset="0"/>
              </a:rPr>
              <a:t>Find small objects such as stones, small sticks, buttons, bottle tops, small shapes etc. Draw shapes or lines on paper or in chalks outside and encourage your child to follow the lines with a pattern of objects. </a:t>
            </a:r>
          </a:p>
          <a:p>
            <a:endParaRPr lang="en-GB" sz="2000" dirty="0">
              <a:latin typeface="Twinkl" pitchFamily="2" charset="0"/>
            </a:endParaRPr>
          </a:p>
          <a:p>
            <a:r>
              <a:rPr lang="en-GB" sz="2000" dirty="0">
                <a:latin typeface="Twinkl" pitchFamily="2" charset="0"/>
              </a:rPr>
              <a:t> </a:t>
            </a:r>
          </a:p>
        </p:txBody>
      </p:sp>
      <p:pic>
        <p:nvPicPr>
          <p:cNvPr id="5" name="Picture 4">
            <a:extLst>
              <a:ext uri="{FF2B5EF4-FFF2-40B4-BE49-F238E27FC236}">
                <a16:creationId xmlns:a16="http://schemas.microsoft.com/office/drawing/2014/main" id="{445E2424-DF42-48E2-9574-36D01E05C11E}"/>
              </a:ext>
            </a:extLst>
          </p:cNvPr>
          <p:cNvPicPr>
            <a:picLocks noChangeAspect="1"/>
          </p:cNvPicPr>
          <p:nvPr/>
        </p:nvPicPr>
        <p:blipFill>
          <a:blip r:embed="rId2"/>
          <a:stretch>
            <a:fillRect/>
          </a:stretch>
        </p:blipFill>
        <p:spPr>
          <a:xfrm>
            <a:off x="6335367" y="3195637"/>
            <a:ext cx="4000500" cy="466725"/>
          </a:xfrm>
          <a:prstGeom prst="rect">
            <a:avLst/>
          </a:prstGeom>
        </p:spPr>
      </p:pic>
      <p:pic>
        <p:nvPicPr>
          <p:cNvPr id="6" name="Picture 5">
            <a:extLst>
              <a:ext uri="{FF2B5EF4-FFF2-40B4-BE49-F238E27FC236}">
                <a16:creationId xmlns:a16="http://schemas.microsoft.com/office/drawing/2014/main" id="{EDB1FDA3-4DBF-445E-AB10-3092BC14042E}"/>
              </a:ext>
            </a:extLst>
          </p:cNvPr>
          <p:cNvPicPr>
            <a:picLocks noChangeAspect="1"/>
          </p:cNvPicPr>
          <p:nvPr/>
        </p:nvPicPr>
        <p:blipFill>
          <a:blip r:embed="rId3"/>
          <a:stretch>
            <a:fillRect/>
          </a:stretch>
        </p:blipFill>
        <p:spPr>
          <a:xfrm>
            <a:off x="5059017" y="5167311"/>
            <a:ext cx="3276600" cy="1171575"/>
          </a:xfrm>
          <a:prstGeom prst="rect">
            <a:avLst/>
          </a:prstGeom>
        </p:spPr>
      </p:pic>
    </p:spTree>
    <p:extLst>
      <p:ext uri="{BB962C8B-B14F-4D97-AF65-F5344CB8AC3E}">
        <p14:creationId xmlns:p14="http://schemas.microsoft.com/office/powerpoint/2010/main" val="413958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EFC366-8C84-4A91-9F90-E9E4B985F552}"/>
              </a:ext>
            </a:extLst>
          </p:cNvPr>
          <p:cNvPicPr>
            <a:picLocks noChangeAspect="1"/>
          </p:cNvPicPr>
          <p:nvPr/>
        </p:nvPicPr>
        <p:blipFill>
          <a:blip r:embed="rId2"/>
          <a:stretch>
            <a:fillRect/>
          </a:stretch>
        </p:blipFill>
        <p:spPr>
          <a:xfrm>
            <a:off x="3319669" y="1603514"/>
            <a:ext cx="5552661" cy="5004733"/>
          </a:xfrm>
          <a:prstGeom prst="rect">
            <a:avLst/>
          </a:prstGeom>
        </p:spPr>
      </p:pic>
      <p:sp>
        <p:nvSpPr>
          <p:cNvPr id="5" name="TextBox 4">
            <a:extLst>
              <a:ext uri="{FF2B5EF4-FFF2-40B4-BE49-F238E27FC236}">
                <a16:creationId xmlns:a16="http://schemas.microsoft.com/office/drawing/2014/main" id="{1BC2353D-B5C2-4AA5-B6F4-79F5490A0070}"/>
              </a:ext>
            </a:extLst>
          </p:cNvPr>
          <p:cNvSpPr txBox="1"/>
          <p:nvPr/>
        </p:nvSpPr>
        <p:spPr>
          <a:xfrm>
            <a:off x="3670852" y="609601"/>
            <a:ext cx="4013096" cy="646331"/>
          </a:xfrm>
          <a:prstGeom prst="rect">
            <a:avLst/>
          </a:prstGeom>
          <a:noFill/>
        </p:spPr>
        <p:txBody>
          <a:bodyPr wrap="square" rtlCol="0">
            <a:spAutoFit/>
          </a:bodyPr>
          <a:lstStyle/>
          <a:p>
            <a:pPr algn="ctr"/>
            <a:r>
              <a:rPr lang="en-GB" sz="3600" dirty="0">
                <a:latin typeface="Twinkl" pitchFamily="2" charset="0"/>
              </a:rPr>
              <a:t>Extra Challenge</a:t>
            </a:r>
          </a:p>
        </p:txBody>
      </p:sp>
    </p:spTree>
    <p:extLst>
      <p:ext uri="{BB962C8B-B14F-4D97-AF65-F5344CB8AC3E}">
        <p14:creationId xmlns:p14="http://schemas.microsoft.com/office/powerpoint/2010/main" val="886946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430</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Twinkl</vt:lpstr>
      <vt:lpstr>Office Theme</vt:lpstr>
      <vt:lpstr>  Patterns </vt:lpstr>
      <vt:lpstr>Patterns are everywhere! </vt:lpstr>
      <vt:lpstr>Watch this episode of Numberblocks https://www.youtube.com/watch?v=U__EFzinbA8</vt:lpstr>
      <vt:lpstr>Talk together about what you saw.  </vt:lpstr>
      <vt:lpstr>PowerPoint Presentation</vt:lpstr>
      <vt:lpstr>Maybe you could make your own repeating patterns at home.</vt:lpstr>
      <vt:lpstr>More fun with patterns.</vt:lpstr>
      <vt:lpstr>Copy cat pattern game.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dc:title>
  <dc:creator>Donna Sherratt</dc:creator>
  <cp:lastModifiedBy>Donna Sherratt</cp:lastModifiedBy>
  <cp:revision>15</cp:revision>
  <dcterms:created xsi:type="dcterms:W3CDTF">2020-05-02T15:09:56Z</dcterms:created>
  <dcterms:modified xsi:type="dcterms:W3CDTF">2020-05-02T17:30:30Z</dcterms:modified>
</cp:coreProperties>
</file>