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49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7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7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7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5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1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0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56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4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3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943D-D5A4-4705-A195-1EA6BCF69022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9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681" y="1197668"/>
            <a:ext cx="9144000" cy="1090959"/>
          </a:xfrm>
        </p:spPr>
        <p:txBody>
          <a:bodyPr>
            <a:noAutofit/>
          </a:bodyPr>
          <a:lstStyle/>
          <a:p>
            <a:r>
              <a:rPr lang="en-US" sz="8800" dirty="0" smtClean="0"/>
              <a:t>Year 4 </a:t>
            </a:r>
            <a:r>
              <a:rPr lang="en-US" sz="8800" dirty="0" err="1" smtClean="0"/>
              <a:t>Maths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928" y="2712576"/>
            <a:ext cx="9144000" cy="803708"/>
          </a:xfrm>
        </p:spPr>
        <p:txBody>
          <a:bodyPr>
            <a:noAutofit/>
          </a:bodyPr>
          <a:lstStyle/>
          <a:p>
            <a:r>
              <a:rPr lang="en-US" sz="5400" dirty="0" smtClean="0"/>
              <a:t>Division</a:t>
            </a:r>
            <a:endParaRPr lang="en-GB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128" y="4388794"/>
            <a:ext cx="10515600" cy="116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dirty="0" smtClean="0"/>
              <a:t>Play the PowerPoint in slide show mode (bottom right)</a:t>
            </a:r>
            <a:endParaRPr lang="en-US" sz="6700" b="1" dirty="0" smtClean="0">
              <a:solidFill>
                <a:srgbClr val="7030A0"/>
              </a:solidFill>
            </a:endParaRPr>
          </a:p>
          <a:p>
            <a:endParaRPr lang="en-US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842" y="4971675"/>
            <a:ext cx="16383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a go! Remember, when using the bus stop method we need to start with the largest value first.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658" y="2578660"/>
            <a:ext cx="10515600" cy="34545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286 ÷ 2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396 ÷ 3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628 ÷ 2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484 ÷ 4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5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2042"/>
            <a:ext cx="10515600" cy="1325563"/>
          </a:xfrm>
        </p:spPr>
        <p:txBody>
          <a:bodyPr/>
          <a:lstStyle/>
          <a:p>
            <a:r>
              <a:rPr lang="en-US" b="1" dirty="0" smtClean="0"/>
              <a:t>If you would like to do extra, try these: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0" r="1"/>
          <a:stretch/>
        </p:blipFill>
        <p:spPr>
          <a:xfrm>
            <a:off x="775447" y="3208478"/>
            <a:ext cx="5856241" cy="263651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576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Claydon</a:t>
            </a:r>
            <a:r>
              <a:rPr lang="en-US" dirty="0" smtClean="0"/>
              <a:t>-Bell sharpens 448 </a:t>
            </a:r>
            <a:r>
              <a:rPr lang="en-US" dirty="0" err="1" smtClean="0"/>
              <a:t>coloured</a:t>
            </a:r>
            <a:r>
              <a:rPr lang="en-US" dirty="0" smtClean="0"/>
              <a:t> pencils. She shares them between 4 tables. How many pencils does each table get?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431" r="-1"/>
          <a:stretch/>
        </p:blipFill>
        <p:spPr>
          <a:xfrm>
            <a:off x="7672973" y="2832810"/>
            <a:ext cx="3802436" cy="3267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6764" y="6099885"/>
            <a:ext cx="465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Draw out a place value grid and either draw the counters on or use household items (Lego, dried pasta, </a:t>
            </a:r>
            <a:r>
              <a:rPr lang="en-US" sz="1200" dirty="0" err="1" smtClean="0"/>
              <a:t>etc</a:t>
            </a:r>
            <a:r>
              <a:rPr lang="en-US" sz="1200" dirty="0" smtClean="0"/>
              <a:t>) as the counters.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587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 everyone!</a:t>
            </a:r>
            <a:endParaRPr lang="en-GB" dirty="0"/>
          </a:p>
        </p:txBody>
      </p:sp>
      <p:pic>
        <p:nvPicPr>
          <p:cNvPr id="1030" name="Picture 6" descr="Emoticon showing thumbs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435" y="1965513"/>
            <a:ext cx="6621742" cy="346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2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Patterns and Connections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095" y="1601507"/>
            <a:ext cx="221876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 x 100 =</a:t>
            </a:r>
          </a:p>
          <a:p>
            <a:pPr marL="0" indent="0">
              <a:buNone/>
            </a:pPr>
            <a:r>
              <a:rPr lang="en-US" dirty="0" smtClean="0"/>
              <a:t>3 x 100 =</a:t>
            </a:r>
          </a:p>
          <a:p>
            <a:pPr marL="0" indent="0">
              <a:buNone/>
            </a:pPr>
            <a:r>
              <a:rPr lang="en-US" dirty="0" smtClean="0"/>
              <a:t>100 x 2 =</a:t>
            </a:r>
          </a:p>
          <a:p>
            <a:pPr marL="0" indent="0">
              <a:buNone/>
            </a:pPr>
            <a:r>
              <a:rPr lang="en-US" dirty="0" smtClean="0"/>
              <a:t>6 x 100 =</a:t>
            </a:r>
          </a:p>
          <a:p>
            <a:pPr marL="0" indent="0">
              <a:buNone/>
            </a:pPr>
            <a:r>
              <a:rPr lang="en-US" dirty="0" smtClean="0"/>
              <a:t>100 x 5 =</a:t>
            </a:r>
          </a:p>
          <a:p>
            <a:pPr marL="0" indent="0">
              <a:buNone/>
            </a:pPr>
            <a:r>
              <a:rPr lang="en-US" dirty="0" smtClean="0"/>
              <a:t>8 x 100 =</a:t>
            </a:r>
          </a:p>
          <a:p>
            <a:pPr marL="0" indent="0">
              <a:buNone/>
            </a:pPr>
            <a:r>
              <a:rPr lang="en-US" dirty="0" smtClean="0"/>
              <a:t>100 x 1 =</a:t>
            </a:r>
          </a:p>
          <a:p>
            <a:pPr marL="0" indent="0">
              <a:buNone/>
            </a:pPr>
            <a:r>
              <a:rPr lang="en-US" dirty="0" smtClean="0"/>
              <a:t>100 x 7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70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42" y="328211"/>
            <a:ext cx="11909367" cy="8462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Dividing two and three-digit numbers by a single digit</a:t>
            </a:r>
            <a:br>
              <a:rPr lang="en-US" b="1" dirty="0" smtClean="0"/>
            </a:br>
            <a:r>
              <a:rPr lang="en-US" b="1" dirty="0" smtClean="0"/>
              <a:t>(no exchanging or remainders)</a:t>
            </a:r>
            <a:endParaRPr lang="en-GB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981" y="1773134"/>
            <a:ext cx="10515600" cy="350905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dirty="0" smtClean="0"/>
              <a:t>We are going to be dividing through grouping.</a:t>
            </a:r>
          </a:p>
          <a:p>
            <a:pPr marL="0" indent="0" algn="ctr">
              <a:buNone/>
            </a:pPr>
            <a:r>
              <a:rPr lang="en-US" sz="16000" dirty="0" smtClean="0"/>
              <a:t> This time we will be using the </a:t>
            </a:r>
            <a:r>
              <a:rPr lang="en-US" sz="16000" b="1" u="sng" dirty="0" smtClean="0"/>
              <a:t>bus stop method.</a:t>
            </a:r>
          </a:p>
          <a:p>
            <a:pPr marL="0" indent="0" algn="ctr">
              <a:buNone/>
            </a:pPr>
            <a:endParaRPr lang="en-US" sz="21600" b="1" u="sng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1600" b="1" dirty="0" smtClean="0">
                <a:solidFill>
                  <a:srgbClr val="7030A0"/>
                </a:solidFill>
              </a:rPr>
              <a:t>48 ÷ 2 =</a:t>
            </a:r>
          </a:p>
          <a:p>
            <a:pPr marL="0" indent="0" algn="ctr">
              <a:buNone/>
            </a:pPr>
            <a:endParaRPr lang="en-US" sz="216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16000" dirty="0" smtClean="0"/>
              <a:t>I have modelled each step for you.</a:t>
            </a:r>
          </a:p>
          <a:p>
            <a:pPr marL="0" indent="0" algn="ctr">
              <a:buNone/>
            </a:pPr>
            <a:endParaRPr lang="en-US" sz="16000" dirty="0" smtClean="0"/>
          </a:p>
          <a:p>
            <a:pPr marL="0" indent="0">
              <a:buNone/>
            </a:pPr>
            <a:endParaRPr lang="en-US" sz="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9072284" y="5282191"/>
            <a:ext cx="3119716" cy="1575809"/>
            <a:chOff x="9072284" y="5282191"/>
            <a:chExt cx="3119716" cy="157580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58007" y="5540993"/>
              <a:ext cx="3033993" cy="131700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072284" y="5282191"/>
              <a:ext cx="12909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Reminder: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15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White box"/>
          <p:cNvSpPr/>
          <p:nvPr/>
        </p:nvSpPr>
        <p:spPr>
          <a:xfrm>
            <a:off x="6002339" y="2960689"/>
            <a:ext cx="352425" cy="352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Final Answer"/>
          <p:cNvSpPr txBox="1">
            <a:spLocks noChangeArrowheads="1"/>
          </p:cNvSpPr>
          <p:nvPr/>
        </p:nvSpPr>
        <p:spPr bwMode="auto">
          <a:xfrm>
            <a:off x="6851651" y="917576"/>
            <a:ext cx="779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eaLnBrk="1" hangingPunct="1"/>
            <a:r>
              <a:rPr lang="en-GB" altLang="en-US" sz="4000" b="1"/>
              <a:t>24</a:t>
            </a:r>
          </a:p>
        </p:txBody>
      </p:sp>
      <p:sp>
        <p:nvSpPr>
          <p:cNvPr id="30" name="Great!"/>
          <p:cNvSpPr txBox="1"/>
          <p:nvPr/>
        </p:nvSpPr>
        <p:spPr>
          <a:xfrm>
            <a:off x="2274888" y="58039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Great!</a:t>
            </a:r>
          </a:p>
        </p:txBody>
      </p:sp>
      <p:sp>
        <p:nvSpPr>
          <p:cNvPr id="2" name="3rd Q"/>
          <p:cNvSpPr txBox="1"/>
          <p:nvPr/>
        </p:nvSpPr>
        <p:spPr>
          <a:xfrm>
            <a:off x="2185988" y="540385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2s are there in 8?</a:t>
            </a:r>
          </a:p>
        </p:txBody>
      </p:sp>
      <p:sp>
        <p:nvSpPr>
          <p:cNvPr id="26" name="How many are left over?"/>
          <p:cNvSpPr txBox="1"/>
          <p:nvPr/>
        </p:nvSpPr>
        <p:spPr>
          <a:xfrm>
            <a:off x="2222314" y="50038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are left over?</a:t>
            </a:r>
          </a:p>
        </p:txBody>
      </p:sp>
      <p:sp>
        <p:nvSpPr>
          <p:cNvPr id="28" name="1st Q"/>
          <p:cNvSpPr txBox="1"/>
          <p:nvPr/>
        </p:nvSpPr>
        <p:spPr>
          <a:xfrm>
            <a:off x="2185988" y="4524371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2s are there in 4</a:t>
            </a:r>
            <a:r>
              <a:rPr lang="en-GB" sz="2000" dirty="0" smtClean="0">
                <a:latin typeface="+mj-lt"/>
              </a:rPr>
              <a:t>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4 but a 40!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2nd Answer box"/>
          <p:cNvSpPr/>
          <p:nvPr/>
        </p:nvSpPr>
        <p:spPr>
          <a:xfrm>
            <a:off x="6184901" y="1900238"/>
            <a:ext cx="881063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4" name="2nd answer blue box"/>
          <p:cNvSpPr txBox="1">
            <a:spLocks noChangeArrowheads="1"/>
          </p:cNvSpPr>
          <p:nvPr/>
        </p:nvSpPr>
        <p:spPr bwMode="auto">
          <a:xfrm>
            <a:off x="6246814" y="1863725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/>
              <a:t>4</a:t>
            </a:r>
          </a:p>
        </p:txBody>
      </p:sp>
      <p:sp>
        <p:nvSpPr>
          <p:cNvPr id="20" name="1st Answer box"/>
          <p:cNvSpPr/>
          <p:nvPr/>
        </p:nvSpPr>
        <p:spPr>
          <a:xfrm>
            <a:off x="5199063" y="1900238"/>
            <a:ext cx="881062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3" name="First answer"/>
          <p:cNvSpPr txBox="1">
            <a:spLocks noChangeArrowheads="1"/>
          </p:cNvSpPr>
          <p:nvPr/>
        </p:nvSpPr>
        <p:spPr bwMode="auto">
          <a:xfrm>
            <a:off x="5272089" y="1863725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/>
              <a:t>2</a:t>
            </a:r>
          </a:p>
        </p:txBody>
      </p:sp>
      <p:sp>
        <p:nvSpPr>
          <p:cNvPr id="16396" name="2nd Division box"/>
          <p:cNvSpPr txBox="1">
            <a:spLocks noChangeArrowheads="1"/>
          </p:cNvSpPr>
          <p:nvPr/>
        </p:nvSpPr>
        <p:spPr bwMode="auto">
          <a:xfrm>
            <a:off x="6234114" y="2952751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/>
              <a:t>8</a:t>
            </a:r>
          </a:p>
        </p:txBody>
      </p:sp>
      <p:sp>
        <p:nvSpPr>
          <p:cNvPr id="16397" name="1st Division box"/>
          <p:cNvSpPr txBox="1">
            <a:spLocks noChangeArrowheads="1"/>
          </p:cNvSpPr>
          <p:nvPr/>
        </p:nvSpPr>
        <p:spPr bwMode="auto">
          <a:xfrm>
            <a:off x="5240338" y="2952751"/>
            <a:ext cx="762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/>
              <a:t>4</a:t>
            </a:r>
          </a:p>
        </p:txBody>
      </p:sp>
      <p:sp>
        <p:nvSpPr>
          <p:cNvPr id="16398" name="First number"/>
          <p:cNvSpPr txBox="1">
            <a:spLocks noChangeArrowheads="1"/>
          </p:cNvSpPr>
          <p:nvPr/>
        </p:nvSpPr>
        <p:spPr bwMode="auto">
          <a:xfrm>
            <a:off x="4189414" y="2952751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/>
              <a:t>2</a:t>
            </a:r>
          </a:p>
        </p:txBody>
      </p:sp>
      <p:grpSp>
        <p:nvGrpSpPr>
          <p:cNvPr id="16399" name="Division Lines"/>
          <p:cNvGrpSpPr>
            <a:grpSpLocks/>
          </p:cNvGrpSpPr>
          <p:nvPr/>
        </p:nvGrpSpPr>
        <p:grpSpPr bwMode="auto">
          <a:xfrm>
            <a:off x="5078413" y="2846389"/>
            <a:ext cx="2025650" cy="1165225"/>
            <a:chOff x="3555010" y="2846754"/>
            <a:chExt cx="2025254" cy="116449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575643" y="2846754"/>
              <a:ext cx="0" cy="116449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55010" y="2870551"/>
              <a:ext cx="202525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00" name="Top Question"/>
          <p:cNvSpPr txBox="1">
            <a:spLocks noChangeArrowheads="1"/>
          </p:cNvSpPr>
          <p:nvPr/>
        </p:nvSpPr>
        <p:spPr bwMode="auto">
          <a:xfrm>
            <a:off x="2027238" y="922339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4000" b="1"/>
              <a:t>48 ÷ 2 =  </a:t>
            </a:r>
          </a:p>
        </p:txBody>
      </p:sp>
    </p:spTree>
    <p:extLst>
      <p:ext uri="{BB962C8B-B14F-4D97-AF65-F5344CB8AC3E}">
        <p14:creationId xmlns:p14="http://schemas.microsoft.com/office/powerpoint/2010/main" val="1809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/>
      <p:bldP spid="30" grpId="0"/>
      <p:bldP spid="2" grpId="0"/>
      <p:bldP spid="2" grpId="1"/>
      <p:bldP spid="26" grpId="0"/>
      <p:bldP spid="26" grpId="1"/>
      <p:bldP spid="28" grpId="0"/>
      <p:bldP spid="28" grpId="1"/>
      <p:bldP spid="21" grpId="0" animBg="1"/>
      <p:bldP spid="34" grpId="0"/>
      <p:bldP spid="20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White box"/>
          <p:cNvSpPr/>
          <p:nvPr/>
        </p:nvSpPr>
        <p:spPr>
          <a:xfrm>
            <a:off x="6002339" y="2960689"/>
            <a:ext cx="352425" cy="352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Final Answer"/>
          <p:cNvSpPr txBox="1">
            <a:spLocks noChangeArrowheads="1"/>
          </p:cNvSpPr>
          <p:nvPr/>
        </p:nvSpPr>
        <p:spPr bwMode="auto">
          <a:xfrm>
            <a:off x="6851651" y="917576"/>
            <a:ext cx="779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eaLnBrk="1" hangingPunct="1"/>
            <a:r>
              <a:rPr lang="en-GB" altLang="en-US" sz="4000" b="1" dirty="0" smtClean="0"/>
              <a:t>23</a:t>
            </a:r>
            <a:endParaRPr lang="en-GB" altLang="en-US" sz="4000" b="1" dirty="0"/>
          </a:p>
        </p:txBody>
      </p:sp>
      <p:sp>
        <p:nvSpPr>
          <p:cNvPr id="30" name="Great!"/>
          <p:cNvSpPr txBox="1"/>
          <p:nvPr/>
        </p:nvSpPr>
        <p:spPr>
          <a:xfrm>
            <a:off x="2274888" y="58039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Great!</a:t>
            </a:r>
          </a:p>
        </p:txBody>
      </p:sp>
      <p:sp>
        <p:nvSpPr>
          <p:cNvPr id="2" name="3rd Q"/>
          <p:cNvSpPr txBox="1"/>
          <p:nvPr/>
        </p:nvSpPr>
        <p:spPr>
          <a:xfrm>
            <a:off x="2185988" y="540385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3s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9?</a:t>
            </a:r>
            <a:endParaRPr lang="en-GB" sz="2000" dirty="0">
              <a:latin typeface="+mj-lt"/>
            </a:endParaRPr>
          </a:p>
        </p:txBody>
      </p:sp>
      <p:sp>
        <p:nvSpPr>
          <p:cNvPr id="26" name="How many are left over?"/>
          <p:cNvSpPr txBox="1"/>
          <p:nvPr/>
        </p:nvSpPr>
        <p:spPr>
          <a:xfrm>
            <a:off x="2222314" y="50038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are left over?</a:t>
            </a:r>
          </a:p>
        </p:txBody>
      </p:sp>
      <p:sp>
        <p:nvSpPr>
          <p:cNvPr id="28" name="1st Q"/>
          <p:cNvSpPr txBox="1"/>
          <p:nvPr/>
        </p:nvSpPr>
        <p:spPr>
          <a:xfrm>
            <a:off x="2185988" y="4524371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3s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6?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6 but a 60!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2nd Answer box"/>
          <p:cNvSpPr/>
          <p:nvPr/>
        </p:nvSpPr>
        <p:spPr>
          <a:xfrm>
            <a:off x="6184901" y="1900238"/>
            <a:ext cx="881063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4" name="2nd answer blue box"/>
          <p:cNvSpPr txBox="1">
            <a:spLocks noChangeArrowheads="1"/>
          </p:cNvSpPr>
          <p:nvPr/>
        </p:nvSpPr>
        <p:spPr bwMode="auto">
          <a:xfrm>
            <a:off x="6246814" y="1863725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3</a:t>
            </a:r>
            <a:endParaRPr lang="en-GB" altLang="en-US" sz="6000" b="1" dirty="0"/>
          </a:p>
        </p:txBody>
      </p:sp>
      <p:sp>
        <p:nvSpPr>
          <p:cNvPr id="20" name="1st Answer box"/>
          <p:cNvSpPr/>
          <p:nvPr/>
        </p:nvSpPr>
        <p:spPr>
          <a:xfrm>
            <a:off x="5199063" y="1900238"/>
            <a:ext cx="881062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3" name="First answer"/>
          <p:cNvSpPr txBox="1">
            <a:spLocks noChangeArrowheads="1"/>
          </p:cNvSpPr>
          <p:nvPr/>
        </p:nvSpPr>
        <p:spPr bwMode="auto">
          <a:xfrm>
            <a:off x="5272089" y="1863725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/>
              <a:t>2</a:t>
            </a:r>
          </a:p>
        </p:txBody>
      </p:sp>
      <p:sp>
        <p:nvSpPr>
          <p:cNvPr id="16396" name="2nd Division box"/>
          <p:cNvSpPr txBox="1">
            <a:spLocks noChangeArrowheads="1"/>
          </p:cNvSpPr>
          <p:nvPr/>
        </p:nvSpPr>
        <p:spPr bwMode="auto">
          <a:xfrm>
            <a:off x="6234114" y="2952751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9</a:t>
            </a:r>
            <a:endParaRPr lang="en-GB" altLang="en-US" sz="6000" b="1" dirty="0"/>
          </a:p>
        </p:txBody>
      </p:sp>
      <p:sp>
        <p:nvSpPr>
          <p:cNvPr id="16397" name="1st Division box"/>
          <p:cNvSpPr txBox="1">
            <a:spLocks noChangeArrowheads="1"/>
          </p:cNvSpPr>
          <p:nvPr/>
        </p:nvSpPr>
        <p:spPr bwMode="auto">
          <a:xfrm>
            <a:off x="5240338" y="2952751"/>
            <a:ext cx="762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6</a:t>
            </a:r>
            <a:endParaRPr lang="en-GB" altLang="en-US" sz="6000" b="1" dirty="0"/>
          </a:p>
        </p:txBody>
      </p:sp>
      <p:sp>
        <p:nvSpPr>
          <p:cNvPr id="16398" name="First number"/>
          <p:cNvSpPr txBox="1">
            <a:spLocks noChangeArrowheads="1"/>
          </p:cNvSpPr>
          <p:nvPr/>
        </p:nvSpPr>
        <p:spPr bwMode="auto">
          <a:xfrm>
            <a:off x="4189414" y="2952751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3</a:t>
            </a:r>
            <a:endParaRPr lang="en-GB" altLang="en-US" sz="6000" b="1" dirty="0"/>
          </a:p>
        </p:txBody>
      </p:sp>
      <p:grpSp>
        <p:nvGrpSpPr>
          <p:cNvPr id="16399" name="Division Lines"/>
          <p:cNvGrpSpPr>
            <a:grpSpLocks/>
          </p:cNvGrpSpPr>
          <p:nvPr/>
        </p:nvGrpSpPr>
        <p:grpSpPr bwMode="auto">
          <a:xfrm>
            <a:off x="5078413" y="2846389"/>
            <a:ext cx="2025650" cy="1165225"/>
            <a:chOff x="3555010" y="2846754"/>
            <a:chExt cx="2025254" cy="116449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575643" y="2846754"/>
              <a:ext cx="0" cy="116449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55010" y="2870551"/>
              <a:ext cx="202525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00" name="Top Question"/>
          <p:cNvSpPr txBox="1">
            <a:spLocks noChangeArrowheads="1"/>
          </p:cNvSpPr>
          <p:nvPr/>
        </p:nvSpPr>
        <p:spPr bwMode="auto">
          <a:xfrm>
            <a:off x="2028172" y="917957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4000" b="1" dirty="0" smtClean="0"/>
              <a:t>69 </a:t>
            </a:r>
            <a:r>
              <a:rPr lang="en-GB" altLang="en-US" sz="4000" b="1" dirty="0"/>
              <a:t>÷ </a:t>
            </a:r>
            <a:r>
              <a:rPr lang="en-GB" altLang="en-US" sz="4000" b="1" dirty="0" smtClean="0"/>
              <a:t>3 </a:t>
            </a:r>
            <a:r>
              <a:rPr lang="en-GB" altLang="en-US" sz="4000" b="1" dirty="0"/>
              <a:t>=  </a:t>
            </a:r>
          </a:p>
        </p:txBody>
      </p:sp>
    </p:spTree>
    <p:extLst>
      <p:ext uri="{BB962C8B-B14F-4D97-AF65-F5344CB8AC3E}">
        <p14:creationId xmlns:p14="http://schemas.microsoft.com/office/powerpoint/2010/main" val="27904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/>
      <p:bldP spid="30" grpId="0"/>
      <p:bldP spid="2" grpId="0"/>
      <p:bldP spid="2" grpId="1"/>
      <p:bldP spid="26" grpId="0"/>
      <p:bldP spid="26" grpId="1"/>
      <p:bldP spid="28" grpId="0"/>
      <p:bldP spid="28" grpId="1"/>
      <p:bldP spid="21" grpId="0" animBg="1"/>
      <p:bldP spid="34" grpId="0"/>
      <p:bldP spid="20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White box"/>
          <p:cNvSpPr/>
          <p:nvPr/>
        </p:nvSpPr>
        <p:spPr>
          <a:xfrm>
            <a:off x="6002339" y="2960689"/>
            <a:ext cx="352425" cy="352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Final Answer"/>
          <p:cNvSpPr txBox="1">
            <a:spLocks noChangeArrowheads="1"/>
          </p:cNvSpPr>
          <p:nvPr/>
        </p:nvSpPr>
        <p:spPr bwMode="auto">
          <a:xfrm>
            <a:off x="6851651" y="917576"/>
            <a:ext cx="779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eaLnBrk="1" hangingPunct="1"/>
            <a:r>
              <a:rPr lang="en-GB" altLang="en-US" sz="4000" b="1" dirty="0" smtClean="0"/>
              <a:t>22</a:t>
            </a:r>
            <a:endParaRPr lang="en-GB" altLang="en-US" sz="4000" b="1" dirty="0"/>
          </a:p>
        </p:txBody>
      </p:sp>
      <p:sp>
        <p:nvSpPr>
          <p:cNvPr id="30" name="Great!"/>
          <p:cNvSpPr txBox="1"/>
          <p:nvPr/>
        </p:nvSpPr>
        <p:spPr>
          <a:xfrm>
            <a:off x="2274888" y="58039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Great!</a:t>
            </a:r>
          </a:p>
        </p:txBody>
      </p:sp>
      <p:sp>
        <p:nvSpPr>
          <p:cNvPr id="2" name="3rd Q"/>
          <p:cNvSpPr txBox="1"/>
          <p:nvPr/>
        </p:nvSpPr>
        <p:spPr>
          <a:xfrm>
            <a:off x="2185988" y="540385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4s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8?</a:t>
            </a:r>
            <a:endParaRPr lang="en-GB" sz="2000" dirty="0">
              <a:latin typeface="+mj-lt"/>
            </a:endParaRPr>
          </a:p>
        </p:txBody>
      </p:sp>
      <p:sp>
        <p:nvSpPr>
          <p:cNvPr id="26" name="How many are left over?"/>
          <p:cNvSpPr txBox="1"/>
          <p:nvPr/>
        </p:nvSpPr>
        <p:spPr>
          <a:xfrm>
            <a:off x="2222314" y="50038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are left over?</a:t>
            </a:r>
          </a:p>
        </p:txBody>
      </p:sp>
      <p:sp>
        <p:nvSpPr>
          <p:cNvPr id="28" name="1st Q"/>
          <p:cNvSpPr txBox="1"/>
          <p:nvPr/>
        </p:nvSpPr>
        <p:spPr>
          <a:xfrm>
            <a:off x="2185988" y="4524371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4s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8?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8 but a 80!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2nd Answer box"/>
          <p:cNvSpPr/>
          <p:nvPr/>
        </p:nvSpPr>
        <p:spPr>
          <a:xfrm>
            <a:off x="6184901" y="1900238"/>
            <a:ext cx="881063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4" name="2nd answer blue box"/>
          <p:cNvSpPr txBox="1">
            <a:spLocks noChangeArrowheads="1"/>
          </p:cNvSpPr>
          <p:nvPr/>
        </p:nvSpPr>
        <p:spPr bwMode="auto">
          <a:xfrm>
            <a:off x="6246814" y="1863725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2</a:t>
            </a:r>
            <a:endParaRPr lang="en-GB" altLang="en-US" sz="6000" b="1" dirty="0"/>
          </a:p>
        </p:txBody>
      </p:sp>
      <p:sp>
        <p:nvSpPr>
          <p:cNvPr id="20" name="1st Answer box"/>
          <p:cNvSpPr/>
          <p:nvPr/>
        </p:nvSpPr>
        <p:spPr>
          <a:xfrm>
            <a:off x="5199063" y="1900238"/>
            <a:ext cx="881062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3" name="First answer"/>
          <p:cNvSpPr txBox="1">
            <a:spLocks noChangeArrowheads="1"/>
          </p:cNvSpPr>
          <p:nvPr/>
        </p:nvSpPr>
        <p:spPr bwMode="auto">
          <a:xfrm>
            <a:off x="5272089" y="1863725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/>
              <a:t>2</a:t>
            </a:r>
          </a:p>
        </p:txBody>
      </p:sp>
      <p:sp>
        <p:nvSpPr>
          <p:cNvPr id="16396" name="2nd Division box"/>
          <p:cNvSpPr txBox="1">
            <a:spLocks noChangeArrowheads="1"/>
          </p:cNvSpPr>
          <p:nvPr/>
        </p:nvSpPr>
        <p:spPr bwMode="auto">
          <a:xfrm>
            <a:off x="6234114" y="2952751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8</a:t>
            </a:r>
            <a:endParaRPr lang="en-GB" altLang="en-US" sz="6000" b="1" dirty="0"/>
          </a:p>
        </p:txBody>
      </p:sp>
      <p:sp>
        <p:nvSpPr>
          <p:cNvPr id="16397" name="1st Division box"/>
          <p:cNvSpPr txBox="1">
            <a:spLocks noChangeArrowheads="1"/>
          </p:cNvSpPr>
          <p:nvPr/>
        </p:nvSpPr>
        <p:spPr bwMode="auto">
          <a:xfrm>
            <a:off x="5240338" y="2952751"/>
            <a:ext cx="762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8</a:t>
            </a:r>
            <a:endParaRPr lang="en-GB" altLang="en-US" sz="6000" b="1" dirty="0"/>
          </a:p>
        </p:txBody>
      </p:sp>
      <p:sp>
        <p:nvSpPr>
          <p:cNvPr id="16398" name="First number"/>
          <p:cNvSpPr txBox="1">
            <a:spLocks noChangeArrowheads="1"/>
          </p:cNvSpPr>
          <p:nvPr/>
        </p:nvSpPr>
        <p:spPr bwMode="auto">
          <a:xfrm>
            <a:off x="4189414" y="2952751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4</a:t>
            </a:r>
            <a:endParaRPr lang="en-GB" altLang="en-US" sz="6000" b="1" dirty="0"/>
          </a:p>
        </p:txBody>
      </p:sp>
      <p:grpSp>
        <p:nvGrpSpPr>
          <p:cNvPr id="16399" name="Division Lines"/>
          <p:cNvGrpSpPr>
            <a:grpSpLocks/>
          </p:cNvGrpSpPr>
          <p:nvPr/>
        </p:nvGrpSpPr>
        <p:grpSpPr bwMode="auto">
          <a:xfrm>
            <a:off x="5078413" y="2846389"/>
            <a:ext cx="2025650" cy="1165225"/>
            <a:chOff x="3555010" y="2846754"/>
            <a:chExt cx="2025254" cy="116449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575643" y="2846754"/>
              <a:ext cx="0" cy="116449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55010" y="2870551"/>
              <a:ext cx="202525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00" name="Top Question"/>
          <p:cNvSpPr txBox="1">
            <a:spLocks noChangeArrowheads="1"/>
          </p:cNvSpPr>
          <p:nvPr/>
        </p:nvSpPr>
        <p:spPr bwMode="auto">
          <a:xfrm>
            <a:off x="2133042" y="893444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itchFamily="50" charset="0"/>
              </a:defRPr>
            </a:lvl9pPr>
          </a:lstStyle>
          <a:p>
            <a:pPr algn="ctr" eaLnBrk="1" hangingPunct="1"/>
            <a:r>
              <a:rPr lang="en-GB" altLang="en-US" sz="4000" b="1" dirty="0" smtClean="0"/>
              <a:t>88 </a:t>
            </a:r>
            <a:r>
              <a:rPr lang="en-GB" altLang="en-US" sz="4000" b="1" dirty="0"/>
              <a:t>÷ </a:t>
            </a:r>
            <a:r>
              <a:rPr lang="en-GB" altLang="en-US" sz="4000" b="1" dirty="0" smtClean="0"/>
              <a:t>4 </a:t>
            </a:r>
            <a:r>
              <a:rPr lang="en-GB" altLang="en-US" sz="4000" b="1" dirty="0"/>
              <a:t>=  </a:t>
            </a:r>
          </a:p>
        </p:txBody>
      </p:sp>
    </p:spTree>
    <p:extLst>
      <p:ext uri="{BB962C8B-B14F-4D97-AF65-F5344CB8AC3E}">
        <p14:creationId xmlns:p14="http://schemas.microsoft.com/office/powerpoint/2010/main" val="271626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/>
      <p:bldP spid="30" grpId="0"/>
      <p:bldP spid="2" grpId="0"/>
      <p:bldP spid="2" grpId="1"/>
      <p:bldP spid="26" grpId="0"/>
      <p:bldP spid="26" grpId="1"/>
      <p:bldP spid="28" grpId="0"/>
      <p:bldP spid="28" grpId="1"/>
      <p:bldP spid="21" grpId="0" animBg="1"/>
      <p:bldP spid="34" grpId="0"/>
      <p:bldP spid="20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a go! Remember, when using the bus stop method we need to start with the largest value first.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658" y="2578660"/>
            <a:ext cx="10515600" cy="34545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28 ÷ 2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39 ÷ 3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68 ÷ 2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84 ÷ 4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0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41" y="-163793"/>
            <a:ext cx="10515600" cy="1325563"/>
          </a:xfrm>
        </p:spPr>
        <p:txBody>
          <a:bodyPr/>
          <a:lstStyle/>
          <a:p>
            <a:r>
              <a:rPr lang="en-US" dirty="0" smtClean="0"/>
              <a:t>Let’s have a go with 3-digits.</a:t>
            </a:r>
            <a:endParaRPr lang="en-GB" dirty="0"/>
          </a:p>
        </p:txBody>
      </p:sp>
      <p:sp>
        <p:nvSpPr>
          <p:cNvPr id="4" name="Top Question"/>
          <p:cNvSpPr txBox="1">
            <a:spLocks noChangeArrowheads="1"/>
          </p:cNvSpPr>
          <p:nvPr/>
        </p:nvSpPr>
        <p:spPr bwMode="auto">
          <a:xfrm>
            <a:off x="-498381" y="1185067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4000" b="1" dirty="0" smtClean="0"/>
              <a:t>633 </a:t>
            </a:r>
            <a:r>
              <a:rPr lang="en-GB" altLang="en-US" sz="4000" b="1" dirty="0"/>
              <a:t>÷ </a:t>
            </a:r>
            <a:r>
              <a:rPr lang="en-GB" altLang="en-US" sz="4000" b="1" dirty="0" smtClean="0"/>
              <a:t>3 </a:t>
            </a:r>
            <a:r>
              <a:rPr lang="en-GB" altLang="en-US" sz="4000" b="1" dirty="0"/>
              <a:t>=  </a:t>
            </a:r>
          </a:p>
        </p:txBody>
      </p:sp>
      <p:sp>
        <p:nvSpPr>
          <p:cNvPr id="5" name="2nd Division box"/>
          <p:cNvSpPr txBox="1">
            <a:spLocks noChangeArrowheads="1"/>
          </p:cNvSpPr>
          <p:nvPr/>
        </p:nvSpPr>
        <p:spPr bwMode="auto">
          <a:xfrm>
            <a:off x="3368022" y="3158938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3</a:t>
            </a:r>
            <a:endParaRPr lang="en-GB" altLang="en-US" sz="6000" b="1" dirty="0"/>
          </a:p>
        </p:txBody>
      </p:sp>
      <p:sp>
        <p:nvSpPr>
          <p:cNvPr id="6" name="Final Answer"/>
          <p:cNvSpPr txBox="1">
            <a:spLocks noChangeArrowheads="1"/>
          </p:cNvSpPr>
          <p:nvPr/>
        </p:nvSpPr>
        <p:spPr bwMode="auto">
          <a:xfrm>
            <a:off x="4411756" y="1166321"/>
            <a:ext cx="1133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eaLnBrk="1" hangingPunct="1"/>
            <a:r>
              <a:rPr lang="en-GB" altLang="en-US" sz="4000" b="1" dirty="0" smtClean="0"/>
              <a:t>211</a:t>
            </a:r>
            <a:endParaRPr lang="en-GB" altLang="en-US" sz="4000" b="1" dirty="0"/>
          </a:p>
        </p:txBody>
      </p:sp>
      <p:sp>
        <p:nvSpPr>
          <p:cNvPr id="7" name="2nd Answer box"/>
          <p:cNvSpPr/>
          <p:nvPr/>
        </p:nvSpPr>
        <p:spPr>
          <a:xfrm>
            <a:off x="3306109" y="2106426"/>
            <a:ext cx="881063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2nd answer blue box"/>
          <p:cNvSpPr txBox="1">
            <a:spLocks noChangeArrowheads="1"/>
          </p:cNvSpPr>
          <p:nvPr/>
        </p:nvSpPr>
        <p:spPr bwMode="auto">
          <a:xfrm>
            <a:off x="3368022" y="2069913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US" altLang="en-US" sz="6000" b="1" dirty="0"/>
              <a:t>1</a:t>
            </a:r>
            <a:endParaRPr lang="en-GB" altLang="en-US" sz="6000" b="1" dirty="0"/>
          </a:p>
        </p:txBody>
      </p:sp>
      <p:sp>
        <p:nvSpPr>
          <p:cNvPr id="9" name="1st Answer box"/>
          <p:cNvSpPr/>
          <p:nvPr/>
        </p:nvSpPr>
        <p:spPr>
          <a:xfrm>
            <a:off x="2348847" y="2106426"/>
            <a:ext cx="879475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First answer"/>
          <p:cNvSpPr txBox="1">
            <a:spLocks noChangeArrowheads="1"/>
          </p:cNvSpPr>
          <p:nvPr/>
        </p:nvSpPr>
        <p:spPr bwMode="auto">
          <a:xfrm>
            <a:off x="2421872" y="2069913"/>
            <a:ext cx="76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2</a:t>
            </a:r>
            <a:endParaRPr lang="en-GB" altLang="en-US" sz="6000" b="1" dirty="0"/>
          </a:p>
        </p:txBody>
      </p:sp>
      <p:sp>
        <p:nvSpPr>
          <p:cNvPr id="11" name="1st Division box"/>
          <p:cNvSpPr txBox="1">
            <a:spLocks noChangeArrowheads="1"/>
          </p:cNvSpPr>
          <p:nvPr/>
        </p:nvSpPr>
        <p:spPr bwMode="auto">
          <a:xfrm>
            <a:off x="2396472" y="3158938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/>
              <a:t>6</a:t>
            </a:r>
          </a:p>
        </p:txBody>
      </p:sp>
      <p:sp>
        <p:nvSpPr>
          <p:cNvPr id="12" name="First number"/>
          <p:cNvSpPr txBox="1">
            <a:spLocks noChangeArrowheads="1"/>
          </p:cNvSpPr>
          <p:nvPr/>
        </p:nvSpPr>
        <p:spPr bwMode="auto">
          <a:xfrm>
            <a:off x="1486834" y="3158938"/>
            <a:ext cx="7635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3</a:t>
            </a:r>
            <a:endParaRPr lang="en-GB" altLang="en-US" sz="6000" b="1" dirty="0"/>
          </a:p>
        </p:txBody>
      </p:sp>
      <p:grpSp>
        <p:nvGrpSpPr>
          <p:cNvPr id="13" name="Division Lines"/>
          <p:cNvGrpSpPr>
            <a:grpSpLocks/>
          </p:cNvGrpSpPr>
          <p:nvPr/>
        </p:nvGrpSpPr>
        <p:grpSpPr bwMode="auto">
          <a:xfrm>
            <a:off x="2304397" y="3052576"/>
            <a:ext cx="2884487" cy="1165225"/>
            <a:chOff x="3555010" y="2846754"/>
            <a:chExt cx="2025254" cy="1164492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3568385" y="2846754"/>
              <a:ext cx="0" cy="116449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55010" y="2870551"/>
              <a:ext cx="202525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st Division box"/>
          <p:cNvSpPr txBox="1">
            <a:spLocks noChangeArrowheads="1"/>
          </p:cNvSpPr>
          <p:nvPr/>
        </p:nvSpPr>
        <p:spPr bwMode="auto">
          <a:xfrm>
            <a:off x="4322109" y="3158938"/>
            <a:ext cx="7635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3</a:t>
            </a:r>
            <a:endParaRPr lang="en-GB" altLang="en-US" sz="6000" b="1" dirty="0"/>
          </a:p>
        </p:txBody>
      </p:sp>
      <p:sp>
        <p:nvSpPr>
          <p:cNvPr id="17" name="2nd Answer box"/>
          <p:cNvSpPr/>
          <p:nvPr/>
        </p:nvSpPr>
        <p:spPr>
          <a:xfrm>
            <a:off x="4263372" y="2106426"/>
            <a:ext cx="881062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8" name="2nd answer blue box"/>
          <p:cNvSpPr txBox="1">
            <a:spLocks noChangeArrowheads="1"/>
          </p:cNvSpPr>
          <p:nvPr/>
        </p:nvSpPr>
        <p:spPr bwMode="auto">
          <a:xfrm>
            <a:off x="4278452" y="2069913"/>
            <a:ext cx="763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1</a:t>
            </a:r>
            <a:endParaRPr lang="en-GB" altLang="en-US" sz="6000" b="1" dirty="0"/>
          </a:p>
        </p:txBody>
      </p:sp>
      <p:sp>
        <p:nvSpPr>
          <p:cNvPr id="19" name="Great!"/>
          <p:cNvSpPr txBox="1"/>
          <p:nvPr/>
        </p:nvSpPr>
        <p:spPr>
          <a:xfrm>
            <a:off x="957823" y="584908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Great!</a:t>
            </a:r>
          </a:p>
        </p:txBody>
      </p:sp>
      <p:sp>
        <p:nvSpPr>
          <p:cNvPr id="20" name="3rd Q"/>
          <p:cNvSpPr txBox="1"/>
          <p:nvPr/>
        </p:nvSpPr>
        <p:spPr>
          <a:xfrm>
            <a:off x="887553" y="537669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3s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3?</a:t>
            </a:r>
            <a:endParaRPr lang="en-GB" sz="2000" dirty="0">
              <a:latin typeface="+mj-lt"/>
            </a:endParaRPr>
          </a:p>
        </p:txBody>
      </p:sp>
      <p:sp>
        <p:nvSpPr>
          <p:cNvPr id="22" name="1st Q"/>
          <p:cNvSpPr txBox="1"/>
          <p:nvPr/>
        </p:nvSpPr>
        <p:spPr>
          <a:xfrm>
            <a:off x="957823" y="4497477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3s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6?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6 but a 600!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1st Q"/>
          <p:cNvSpPr txBox="1"/>
          <p:nvPr/>
        </p:nvSpPr>
        <p:spPr>
          <a:xfrm>
            <a:off x="1074365" y="49043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3s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3?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3 but a 30!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2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7" grpId="0" animBg="1"/>
      <p:bldP spid="18" grpId="0"/>
      <p:bldP spid="19" grpId="0"/>
      <p:bldP spid="20" grpId="0"/>
      <p:bldP spid="22" grpId="0"/>
      <p:bldP spid="22" grpId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41" y="-163793"/>
            <a:ext cx="10515600" cy="1325563"/>
          </a:xfrm>
        </p:spPr>
        <p:txBody>
          <a:bodyPr/>
          <a:lstStyle/>
          <a:p>
            <a:r>
              <a:rPr lang="en-US" dirty="0" smtClean="0"/>
              <a:t>Let’s have a go with 3-digits.</a:t>
            </a:r>
            <a:endParaRPr lang="en-GB" dirty="0"/>
          </a:p>
        </p:txBody>
      </p:sp>
      <p:sp>
        <p:nvSpPr>
          <p:cNvPr id="4" name="Top Question"/>
          <p:cNvSpPr txBox="1">
            <a:spLocks noChangeArrowheads="1"/>
          </p:cNvSpPr>
          <p:nvPr/>
        </p:nvSpPr>
        <p:spPr bwMode="auto">
          <a:xfrm>
            <a:off x="-498381" y="1185067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4000" b="1" dirty="0" smtClean="0"/>
              <a:t>268 </a:t>
            </a:r>
            <a:r>
              <a:rPr lang="en-GB" altLang="en-US" sz="4000" b="1" dirty="0"/>
              <a:t>÷ </a:t>
            </a:r>
            <a:r>
              <a:rPr lang="en-GB" altLang="en-US" sz="4000" b="1" dirty="0" smtClean="0"/>
              <a:t>2 </a:t>
            </a:r>
            <a:r>
              <a:rPr lang="en-GB" altLang="en-US" sz="4000" b="1" dirty="0"/>
              <a:t>=  </a:t>
            </a:r>
          </a:p>
        </p:txBody>
      </p:sp>
      <p:sp>
        <p:nvSpPr>
          <p:cNvPr id="5" name="2nd Division box"/>
          <p:cNvSpPr txBox="1">
            <a:spLocks noChangeArrowheads="1"/>
          </p:cNvSpPr>
          <p:nvPr/>
        </p:nvSpPr>
        <p:spPr bwMode="auto">
          <a:xfrm>
            <a:off x="3368022" y="3158938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6</a:t>
            </a:r>
            <a:endParaRPr lang="en-GB" altLang="en-US" sz="6000" b="1" dirty="0"/>
          </a:p>
        </p:txBody>
      </p:sp>
      <p:sp>
        <p:nvSpPr>
          <p:cNvPr id="6" name="Final Answer"/>
          <p:cNvSpPr txBox="1">
            <a:spLocks noChangeArrowheads="1"/>
          </p:cNvSpPr>
          <p:nvPr/>
        </p:nvSpPr>
        <p:spPr bwMode="auto">
          <a:xfrm>
            <a:off x="4411756" y="1166321"/>
            <a:ext cx="1133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eaLnBrk="1" hangingPunct="1"/>
            <a:r>
              <a:rPr lang="en-GB" altLang="en-US" sz="4000" b="1" dirty="0" smtClean="0"/>
              <a:t>134</a:t>
            </a:r>
            <a:endParaRPr lang="en-GB" altLang="en-US" sz="4000" b="1" dirty="0"/>
          </a:p>
        </p:txBody>
      </p:sp>
      <p:sp>
        <p:nvSpPr>
          <p:cNvPr id="7" name="2nd Answer box"/>
          <p:cNvSpPr/>
          <p:nvPr/>
        </p:nvSpPr>
        <p:spPr>
          <a:xfrm>
            <a:off x="3306109" y="2106426"/>
            <a:ext cx="881063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2nd answer blue box"/>
          <p:cNvSpPr txBox="1">
            <a:spLocks noChangeArrowheads="1"/>
          </p:cNvSpPr>
          <p:nvPr/>
        </p:nvSpPr>
        <p:spPr bwMode="auto">
          <a:xfrm>
            <a:off x="3368022" y="2069913"/>
            <a:ext cx="763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US" altLang="en-US" sz="6000" b="1" dirty="0" smtClean="0"/>
              <a:t>3</a:t>
            </a:r>
            <a:endParaRPr lang="en-GB" altLang="en-US" sz="6000" b="1" dirty="0"/>
          </a:p>
        </p:txBody>
      </p:sp>
      <p:sp>
        <p:nvSpPr>
          <p:cNvPr id="9" name="1st Answer box"/>
          <p:cNvSpPr/>
          <p:nvPr/>
        </p:nvSpPr>
        <p:spPr>
          <a:xfrm>
            <a:off x="2348847" y="2106426"/>
            <a:ext cx="879475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First answer"/>
          <p:cNvSpPr txBox="1">
            <a:spLocks noChangeArrowheads="1"/>
          </p:cNvSpPr>
          <p:nvPr/>
        </p:nvSpPr>
        <p:spPr bwMode="auto">
          <a:xfrm>
            <a:off x="2421872" y="2069913"/>
            <a:ext cx="76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1</a:t>
            </a:r>
            <a:endParaRPr lang="en-GB" altLang="en-US" sz="6000" b="1" dirty="0"/>
          </a:p>
        </p:txBody>
      </p:sp>
      <p:sp>
        <p:nvSpPr>
          <p:cNvPr id="11" name="1st Division box"/>
          <p:cNvSpPr txBox="1">
            <a:spLocks noChangeArrowheads="1"/>
          </p:cNvSpPr>
          <p:nvPr/>
        </p:nvSpPr>
        <p:spPr bwMode="auto">
          <a:xfrm>
            <a:off x="2342496" y="3165289"/>
            <a:ext cx="763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2</a:t>
            </a:r>
            <a:endParaRPr lang="en-GB" altLang="en-US" sz="6000" b="1" dirty="0"/>
          </a:p>
        </p:txBody>
      </p:sp>
      <p:sp>
        <p:nvSpPr>
          <p:cNvPr id="12" name="First number"/>
          <p:cNvSpPr txBox="1">
            <a:spLocks noChangeArrowheads="1"/>
          </p:cNvSpPr>
          <p:nvPr/>
        </p:nvSpPr>
        <p:spPr bwMode="auto">
          <a:xfrm>
            <a:off x="1486834" y="3158938"/>
            <a:ext cx="7635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2</a:t>
            </a:r>
            <a:endParaRPr lang="en-GB" altLang="en-US" sz="6000" b="1" dirty="0"/>
          </a:p>
        </p:txBody>
      </p:sp>
      <p:grpSp>
        <p:nvGrpSpPr>
          <p:cNvPr id="13" name="Division Lines"/>
          <p:cNvGrpSpPr>
            <a:grpSpLocks/>
          </p:cNvGrpSpPr>
          <p:nvPr/>
        </p:nvGrpSpPr>
        <p:grpSpPr bwMode="auto">
          <a:xfrm>
            <a:off x="2304397" y="3052576"/>
            <a:ext cx="2884487" cy="1165225"/>
            <a:chOff x="3555010" y="2846754"/>
            <a:chExt cx="2025254" cy="1164492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3568385" y="2846754"/>
              <a:ext cx="0" cy="116449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55010" y="2870551"/>
              <a:ext cx="202525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st Division box"/>
          <p:cNvSpPr txBox="1">
            <a:spLocks noChangeArrowheads="1"/>
          </p:cNvSpPr>
          <p:nvPr/>
        </p:nvSpPr>
        <p:spPr bwMode="auto">
          <a:xfrm>
            <a:off x="4322109" y="3158938"/>
            <a:ext cx="7635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8</a:t>
            </a:r>
            <a:endParaRPr lang="en-GB" altLang="en-US" sz="6000" b="1" dirty="0"/>
          </a:p>
        </p:txBody>
      </p:sp>
      <p:sp>
        <p:nvSpPr>
          <p:cNvPr id="17" name="2nd Answer box"/>
          <p:cNvSpPr/>
          <p:nvPr/>
        </p:nvSpPr>
        <p:spPr>
          <a:xfrm>
            <a:off x="4263372" y="2106426"/>
            <a:ext cx="881062" cy="881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8" name="2nd answer blue box"/>
          <p:cNvSpPr txBox="1">
            <a:spLocks noChangeArrowheads="1"/>
          </p:cNvSpPr>
          <p:nvPr/>
        </p:nvSpPr>
        <p:spPr bwMode="auto">
          <a:xfrm>
            <a:off x="4278452" y="2069913"/>
            <a:ext cx="763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eaLnBrk="1" hangingPunct="1"/>
            <a:r>
              <a:rPr lang="en-GB" altLang="en-US" sz="6000" b="1" dirty="0" smtClean="0"/>
              <a:t>4</a:t>
            </a:r>
            <a:endParaRPr lang="en-GB" altLang="en-US" sz="6000" b="1" dirty="0"/>
          </a:p>
        </p:txBody>
      </p:sp>
      <p:sp>
        <p:nvSpPr>
          <p:cNvPr id="19" name="Great!"/>
          <p:cNvSpPr txBox="1"/>
          <p:nvPr/>
        </p:nvSpPr>
        <p:spPr>
          <a:xfrm>
            <a:off x="957823" y="584908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Great!</a:t>
            </a:r>
          </a:p>
        </p:txBody>
      </p:sp>
      <p:sp>
        <p:nvSpPr>
          <p:cNvPr id="20" name="3rd Q"/>
          <p:cNvSpPr txBox="1"/>
          <p:nvPr/>
        </p:nvSpPr>
        <p:spPr>
          <a:xfrm>
            <a:off x="887553" y="537669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2s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8?</a:t>
            </a:r>
            <a:endParaRPr lang="en-GB" sz="2000" dirty="0">
              <a:latin typeface="+mj-lt"/>
            </a:endParaRPr>
          </a:p>
        </p:txBody>
      </p:sp>
      <p:sp>
        <p:nvSpPr>
          <p:cNvPr id="22" name="1st Q"/>
          <p:cNvSpPr txBox="1"/>
          <p:nvPr/>
        </p:nvSpPr>
        <p:spPr>
          <a:xfrm>
            <a:off x="957823" y="4497477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2s </a:t>
            </a:r>
            <a:r>
              <a:rPr lang="en-GB" sz="2000" dirty="0">
                <a:latin typeface="+mj-lt"/>
              </a:rPr>
              <a:t>are there in </a:t>
            </a:r>
            <a:r>
              <a:rPr lang="en-GB" sz="2000" dirty="0" smtClean="0">
                <a:latin typeface="+mj-lt"/>
              </a:rPr>
              <a:t>2?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2 but a 200!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1st Q"/>
          <p:cNvSpPr txBox="1"/>
          <p:nvPr/>
        </p:nvSpPr>
        <p:spPr>
          <a:xfrm>
            <a:off x="1074365" y="4904306"/>
            <a:ext cx="7632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j-lt"/>
              </a:rPr>
              <a:t>How many </a:t>
            </a:r>
            <a:r>
              <a:rPr lang="en-GB" sz="2000" dirty="0" smtClean="0">
                <a:latin typeface="+mj-lt"/>
              </a:rPr>
              <a:t>2s </a:t>
            </a:r>
            <a:r>
              <a:rPr lang="en-GB" sz="2000" dirty="0">
                <a:latin typeface="+mj-lt"/>
              </a:rPr>
              <a:t>are there in 6</a:t>
            </a:r>
            <a:r>
              <a:rPr lang="en-GB" sz="2000" dirty="0" smtClean="0">
                <a:latin typeface="+mj-lt"/>
              </a:rPr>
              <a:t>?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Remember, it is not really a 6 but a 60!</a:t>
            </a:r>
            <a:endParaRPr lang="en-GB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278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7" grpId="0" animBg="1"/>
      <p:bldP spid="18" grpId="0"/>
      <p:bldP spid="19" grpId="0"/>
      <p:bldP spid="20" grpId="0"/>
      <p:bldP spid="22" grpId="0"/>
      <p:bldP spid="22" grpId="1"/>
      <p:bldP spid="23" grpId="0"/>
      <p:bldP spid="2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513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Sassoon Infant Rg</vt:lpstr>
      <vt:lpstr>Office Theme</vt:lpstr>
      <vt:lpstr>Year 4 Maths</vt:lpstr>
      <vt:lpstr>Patterns and Connections</vt:lpstr>
      <vt:lpstr>Dividing two and three-digit numbers by a single digit (no exchanging or remainders)</vt:lpstr>
      <vt:lpstr>PowerPoint Presentation</vt:lpstr>
      <vt:lpstr>PowerPoint Presentation</vt:lpstr>
      <vt:lpstr>PowerPoint Presentation</vt:lpstr>
      <vt:lpstr>You have a go! Remember, when using the bus stop method we need to start with the largest value first.</vt:lpstr>
      <vt:lpstr>Let’s have a go with 3-digits.</vt:lpstr>
      <vt:lpstr>Let’s have a go with 3-digits.</vt:lpstr>
      <vt:lpstr>You have a go! Remember, when using the bus stop method we need to start with the largest value first.</vt:lpstr>
      <vt:lpstr>If you would like to do extra, try these:</vt:lpstr>
      <vt:lpstr>Great work everyone!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Maths</dc:title>
  <dc:creator>Nicola</dc:creator>
  <cp:lastModifiedBy>Nicola</cp:lastModifiedBy>
  <cp:revision>26</cp:revision>
  <dcterms:created xsi:type="dcterms:W3CDTF">2020-04-14T09:52:57Z</dcterms:created>
  <dcterms:modified xsi:type="dcterms:W3CDTF">2020-04-14T15:27:10Z</dcterms:modified>
</cp:coreProperties>
</file>