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5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8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10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6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0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3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4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21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09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9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0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4">
              <a:lumMod val="60000"/>
              <a:lumOff val="40000"/>
            </a:schemeClr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81D9-AB87-4DBA-BAEE-61CBB0EAEB0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13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year4@ashgrove.cheshire.sch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3413"/>
            <a:ext cx="9144000" cy="1096962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GB" dirty="0" smtClean="0"/>
              <a:t>Class 4 Literacy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875653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atin typeface="+mj-lt"/>
              </a:rPr>
              <a:t>The Impossibly Possible Bookshop</a:t>
            </a:r>
          </a:p>
          <a:p>
            <a:r>
              <a:rPr lang="en-GB" sz="3600" dirty="0" smtClean="0">
                <a:latin typeface="+mj-lt"/>
              </a:rPr>
              <a:t>Week 11 </a:t>
            </a:r>
          </a:p>
          <a:p>
            <a:r>
              <a:rPr lang="en-GB" sz="3600" dirty="0" smtClean="0">
                <a:latin typeface="+mj-lt"/>
              </a:rPr>
              <a:t>Session 1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391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GB" dirty="0" smtClean="0"/>
              <a:t>The Impossibly Possible Bookshop</a:t>
            </a:r>
            <a:br>
              <a:rPr lang="en-GB" dirty="0" smtClean="0"/>
            </a:br>
            <a:r>
              <a:rPr lang="en-GB" dirty="0" smtClean="0"/>
              <a:t>by Kat Pennington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25" y="1872456"/>
            <a:ext cx="6057900" cy="4641851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3200" dirty="0">
                <a:latin typeface="+mj-lt"/>
              </a:rPr>
              <a:t>Hello</a:t>
            </a:r>
            <a:r>
              <a:rPr lang="en-GB" sz="3200" dirty="0" smtClean="0">
                <a:latin typeface="+mj-lt"/>
              </a:rPr>
              <a:t>!</a:t>
            </a:r>
          </a:p>
          <a:p>
            <a:pPr marL="0" indent="0" algn="just">
              <a:buNone/>
            </a:pPr>
            <a:r>
              <a:rPr lang="en-GB" sz="3200" dirty="0" smtClean="0">
                <a:latin typeface="+mj-lt"/>
              </a:rPr>
              <a:t>Remember me? </a:t>
            </a:r>
            <a:r>
              <a:rPr lang="en-GB" sz="3200" dirty="0" err="1" smtClean="0">
                <a:latin typeface="+mj-lt"/>
              </a:rPr>
              <a:t>Treerumple</a:t>
            </a:r>
            <a:r>
              <a:rPr lang="en-GB" sz="3200" dirty="0" smtClean="0">
                <a:latin typeface="+mj-lt"/>
              </a:rPr>
              <a:t> here again. Remind yourself of the story by rereading or listening to it again.</a:t>
            </a:r>
          </a:p>
          <a:p>
            <a:pPr marL="0" indent="0" algn="just">
              <a:buNone/>
            </a:pPr>
            <a:endParaRPr lang="en-GB" sz="3200" dirty="0" smtClean="0">
              <a:latin typeface="+mj-lt"/>
            </a:endParaRPr>
          </a:p>
          <a:p>
            <a:pPr marL="0" indent="0" algn="just">
              <a:buNone/>
            </a:pPr>
            <a:r>
              <a:rPr lang="en-GB" sz="3200" dirty="0" smtClean="0">
                <a:latin typeface="+mj-lt"/>
              </a:rPr>
              <a:t>We’re going to do some work around vocabulary – there are quite a few tricky words in the text!</a:t>
            </a:r>
            <a:endParaRPr lang="en-GB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325" y="1872456"/>
            <a:ext cx="2388211" cy="4543425"/>
          </a:xfrm>
          <a:prstGeom prst="rect">
            <a:avLst/>
          </a:prstGeom>
          <a:ln w="50800"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625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5344" y="365125"/>
            <a:ext cx="6255204" cy="1325563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GB" dirty="0" smtClean="0"/>
              <a:t>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5344" y="1968500"/>
            <a:ext cx="6255205" cy="4584700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dirty="0" smtClean="0">
                <a:latin typeface="+mj-lt"/>
              </a:rPr>
              <a:t>These words appear in the story at some point and are quite tricky – did you highlight any of these words? </a:t>
            </a:r>
          </a:p>
          <a:p>
            <a:pPr marL="0" indent="0" algn="just">
              <a:buNone/>
            </a:pPr>
            <a:endParaRPr lang="en-GB" dirty="0">
              <a:latin typeface="+mj-lt"/>
            </a:endParaRPr>
          </a:p>
          <a:p>
            <a:pPr marL="0" indent="0" algn="just">
              <a:buNone/>
            </a:pPr>
            <a:r>
              <a:rPr lang="en-GB" dirty="0" smtClean="0">
                <a:latin typeface="+mj-lt"/>
              </a:rPr>
              <a:t>Can you match the words to their correct definitions? I have attached the words as a separate PDF for those of you who would like to cut them up and match together. </a:t>
            </a:r>
          </a:p>
          <a:p>
            <a:pPr marL="0" indent="0" algn="just">
              <a:buNone/>
            </a:pPr>
            <a:endParaRPr lang="en-GB" dirty="0">
              <a:latin typeface="+mj-lt"/>
            </a:endParaRPr>
          </a:p>
          <a:p>
            <a:pPr marL="0" indent="0" algn="just">
              <a:buNone/>
            </a:pPr>
            <a:r>
              <a:rPr lang="en-GB" dirty="0" smtClean="0">
                <a:latin typeface="+mj-lt"/>
              </a:rPr>
              <a:t>The correct answers are at the end of the PPT.</a:t>
            </a:r>
            <a:endParaRPr lang="en-GB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96" y="211411"/>
            <a:ext cx="5505631" cy="644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9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425449"/>
            <a:ext cx="11468100" cy="5908675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3200" dirty="0" smtClean="0">
                <a:latin typeface="+mj-lt"/>
              </a:rPr>
              <a:t>Are there any other words you are not sure of? Write them down and ask an adult if you can or use the internet or look in a dictionary if you have one. </a:t>
            </a:r>
          </a:p>
          <a:p>
            <a:pPr marL="0" indent="0" algn="just">
              <a:buNone/>
            </a:pPr>
            <a:endParaRPr lang="en-GB" sz="3200" dirty="0" smtClean="0">
              <a:latin typeface="+mj-lt"/>
            </a:endParaRPr>
          </a:p>
          <a:p>
            <a:pPr marL="0" indent="0" algn="just">
              <a:buNone/>
            </a:pPr>
            <a:r>
              <a:rPr lang="en-GB" sz="3200" dirty="0" smtClean="0">
                <a:latin typeface="+mj-lt"/>
              </a:rPr>
              <a:t>Now, choose 5 words from the previous slide and write them in your own sentence. I have done two examples for you:</a:t>
            </a:r>
          </a:p>
          <a:p>
            <a:pPr marL="0" indent="0" algn="just">
              <a:buNone/>
            </a:pPr>
            <a:endParaRPr lang="en-GB" sz="3200" dirty="0">
              <a:latin typeface="+mj-lt"/>
            </a:endParaRPr>
          </a:p>
          <a:p>
            <a:pPr algn="just"/>
            <a:r>
              <a:rPr lang="en-GB" sz="3200" b="1" dirty="0" smtClean="0">
                <a:latin typeface="+mj-lt"/>
              </a:rPr>
              <a:t>Insignificant</a:t>
            </a:r>
          </a:p>
          <a:p>
            <a:pPr marL="0" indent="0" algn="just">
              <a:buNone/>
            </a:pPr>
            <a:r>
              <a:rPr lang="en-GB" sz="3200" dirty="0" smtClean="0">
                <a:latin typeface="+mj-lt"/>
              </a:rPr>
              <a:t>The little mouse seemed insignificant to the other animals. </a:t>
            </a:r>
          </a:p>
          <a:p>
            <a:pPr marL="0" indent="0" algn="just">
              <a:buNone/>
            </a:pPr>
            <a:endParaRPr lang="en-GB" sz="3200" dirty="0" smtClean="0">
              <a:latin typeface="+mj-lt"/>
            </a:endParaRPr>
          </a:p>
          <a:p>
            <a:pPr algn="just"/>
            <a:r>
              <a:rPr lang="en-GB" sz="3200" b="1" dirty="0" smtClean="0">
                <a:latin typeface="+mj-lt"/>
              </a:rPr>
              <a:t>Intricate</a:t>
            </a:r>
          </a:p>
          <a:p>
            <a:pPr marL="0" indent="0" algn="just">
              <a:buNone/>
            </a:pPr>
            <a:r>
              <a:rPr lang="en-GB" sz="3200" dirty="0" smtClean="0">
                <a:latin typeface="+mj-lt"/>
              </a:rPr>
              <a:t>An old lady, with an intricate necklace, walked into the shop</a:t>
            </a:r>
            <a:r>
              <a:rPr lang="en-GB" sz="32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60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09" y="182245"/>
            <a:ext cx="7696200" cy="1325563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4800" dirty="0" smtClean="0"/>
              <a:t>Characters – let’s get creative!</a:t>
            </a:r>
            <a:endParaRPr lang="en-GB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79" y="1726860"/>
            <a:ext cx="2388211" cy="4543425"/>
          </a:xfrm>
          <a:prstGeom prst="rect">
            <a:avLst/>
          </a:prstGeom>
          <a:ln w="50800">
            <a:solidFill>
              <a:schemeClr val="accent4">
                <a:lumMod val="75000"/>
              </a:schemeClr>
            </a:solidFill>
          </a:ln>
        </p:spPr>
      </p:pic>
      <p:sp>
        <p:nvSpPr>
          <p:cNvPr id="5" name="Rounded Rectangular Callout 4"/>
          <p:cNvSpPr/>
          <p:nvPr/>
        </p:nvSpPr>
        <p:spPr>
          <a:xfrm>
            <a:off x="4042954" y="1726859"/>
            <a:ext cx="7686675" cy="4621689"/>
          </a:xfrm>
          <a:prstGeom prst="wedgeRoundRectCallout">
            <a:avLst>
              <a:gd name="adj1" fmla="val -69698"/>
              <a:gd name="adj2" fmla="val 947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400" dirty="0" smtClean="0">
                <a:solidFill>
                  <a:schemeClr val="tx1"/>
                </a:solidFill>
                <a:latin typeface="+mj-lt"/>
              </a:rPr>
              <a:t>Did you know there are lots of different types of goblins in the world?</a:t>
            </a:r>
          </a:p>
          <a:p>
            <a:pPr algn="just"/>
            <a:endParaRPr lang="en-GB" sz="24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GB" sz="2400" dirty="0" smtClean="0">
                <a:solidFill>
                  <a:schemeClr val="tx1"/>
                </a:solidFill>
                <a:latin typeface="+mj-lt"/>
              </a:rPr>
              <a:t>Here </a:t>
            </a:r>
            <a:r>
              <a:rPr lang="en-GB" sz="2400" dirty="0" smtClean="0">
                <a:solidFill>
                  <a:schemeClr val="tx1"/>
                </a:solidFill>
                <a:latin typeface="+mj-lt"/>
              </a:rPr>
              <a:t>are just some examples that I know of: Cloud Goblin, Mountain Goblin, Fridge Goblin, Storm Goblin, Bog Goblin…There are many more!</a:t>
            </a:r>
          </a:p>
          <a:p>
            <a:pPr algn="just"/>
            <a:endParaRPr lang="en-GB" sz="24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GB" sz="2400" dirty="0" smtClean="0">
                <a:solidFill>
                  <a:schemeClr val="tx1"/>
                </a:solidFill>
                <a:latin typeface="+mj-lt"/>
              </a:rPr>
              <a:t>Goblins are usually linked to weather, nature or places – can you think of any more?</a:t>
            </a:r>
            <a:endParaRPr lang="en-GB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20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75" y="261347"/>
            <a:ext cx="8919210" cy="1938927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n-GB" dirty="0" smtClean="0">
                <a:latin typeface="+mj-lt"/>
              </a:rPr>
              <a:t>Now, choose three of your favourite ideas and draw the goblins in a picture frame. Can you write 5 facts that everybody should know about them? I have done an example of the Tree Goblins for you.</a:t>
            </a:r>
            <a:endParaRPr lang="en-GB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171449"/>
            <a:ext cx="2631651" cy="3009901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2324099"/>
            <a:ext cx="7010400" cy="4448119"/>
          </a:xfrm>
          <a:prstGeom prst="rect">
            <a:avLst/>
          </a:prstGeom>
          <a:ln w="50800"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0575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5"/>
            <a:ext cx="10515600" cy="1325563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GB" dirty="0" smtClean="0"/>
              <a:t>End of session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Well done everyone. Feel free to send your work to </a:t>
            </a:r>
            <a:r>
              <a:rPr lang="en-GB" b="1" dirty="0" smtClean="0">
                <a:latin typeface="+mj-lt"/>
                <a:hlinkClick r:id="rId2"/>
              </a:rPr>
              <a:t>year4@ashgrove.cheshire.sch.uk</a:t>
            </a:r>
            <a:r>
              <a:rPr lang="en-GB" b="1" dirty="0" smtClean="0">
                <a:latin typeface="+mj-lt"/>
              </a:rPr>
              <a:t> </a:t>
            </a:r>
          </a:p>
          <a:p>
            <a:pPr marL="0" indent="0">
              <a:buNone/>
            </a:pPr>
            <a:endParaRPr lang="en-GB" b="1" dirty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I look forward to seeing what Goblins you </a:t>
            </a:r>
            <a:r>
              <a:rPr lang="en-GB" smtClean="0">
                <a:latin typeface="+mj-lt"/>
              </a:rPr>
              <a:t>have created </a:t>
            </a:r>
            <a:r>
              <a:rPr lang="en-GB" smtClean="0">
                <a:latin typeface="+mj-lt"/>
                <a:sym typeface="Wingdings" panose="05000000000000000000" pitchFamily="2" charset="2"/>
              </a:rPr>
              <a:t>.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56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38" y="80962"/>
            <a:ext cx="5565672" cy="669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7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351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Class 4 Literacy</vt:lpstr>
      <vt:lpstr>The Impossibly Possible Bookshop by Kat Pennington</vt:lpstr>
      <vt:lpstr>Vocabulary</vt:lpstr>
      <vt:lpstr>PowerPoint Presentation</vt:lpstr>
      <vt:lpstr>Characters – let’s get creative!</vt:lpstr>
      <vt:lpstr>PowerPoint Presentation</vt:lpstr>
      <vt:lpstr>End of session 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 Literacy</dc:title>
  <dc:creator>Nicola Lucas</dc:creator>
  <cp:lastModifiedBy>Nicola Lucas</cp:lastModifiedBy>
  <cp:revision>18</cp:revision>
  <dcterms:created xsi:type="dcterms:W3CDTF">2020-06-22T10:17:37Z</dcterms:created>
  <dcterms:modified xsi:type="dcterms:W3CDTF">2020-06-29T11:11:30Z</dcterms:modified>
</cp:coreProperties>
</file>