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49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7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7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7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5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61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0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56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4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3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C943D-D5A4-4705-A195-1EA6BCF69022}" type="datetimeFigureOut">
              <a:rPr lang="en-GB" smtClean="0"/>
              <a:t>25/04/2020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332C4-8FDC-40BE-8B17-C8A1E1C32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99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9681" y="1197668"/>
            <a:ext cx="9144000" cy="1090959"/>
          </a:xfrm>
        </p:spPr>
        <p:txBody>
          <a:bodyPr>
            <a:noAutofit/>
          </a:bodyPr>
          <a:lstStyle/>
          <a:p>
            <a:r>
              <a:rPr lang="en-US" sz="8800" dirty="0" smtClean="0"/>
              <a:t>Year 4 </a:t>
            </a:r>
            <a:r>
              <a:rPr lang="en-US" sz="8800" dirty="0" err="1" smtClean="0"/>
              <a:t>Maths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928" y="2712576"/>
            <a:ext cx="9144000" cy="803708"/>
          </a:xfrm>
        </p:spPr>
        <p:txBody>
          <a:bodyPr>
            <a:noAutofit/>
          </a:bodyPr>
          <a:lstStyle/>
          <a:p>
            <a:r>
              <a:rPr lang="en-US" sz="5400" dirty="0" smtClean="0"/>
              <a:t>Division with remainders</a:t>
            </a:r>
            <a:endParaRPr lang="en-GB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128" y="4388794"/>
            <a:ext cx="10515600" cy="116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 dirty="0" smtClean="0"/>
              <a:t>Play the PowerPoint in slide show mode (bottom right)</a:t>
            </a:r>
            <a:endParaRPr lang="en-US" sz="6700" b="1" dirty="0" smtClean="0">
              <a:solidFill>
                <a:srgbClr val="7030A0"/>
              </a:solidFill>
            </a:endParaRPr>
          </a:p>
          <a:p>
            <a:endParaRPr lang="en-US" sz="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842" y="4971675"/>
            <a:ext cx="16383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65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Patterns and Connections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4263"/>
            <a:ext cx="41910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Fact families</a:t>
            </a:r>
          </a:p>
          <a:p>
            <a:pPr marL="0" indent="0">
              <a:buNone/>
            </a:pPr>
            <a:r>
              <a:rPr lang="en-US" dirty="0" smtClean="0"/>
              <a:t>12 x 3 = 36</a:t>
            </a:r>
          </a:p>
          <a:p>
            <a:pPr marL="0" indent="0">
              <a:buNone/>
            </a:pPr>
            <a:r>
              <a:rPr lang="en-US" dirty="0" smtClean="0"/>
              <a:t>3 x 12 = 36</a:t>
            </a:r>
          </a:p>
          <a:p>
            <a:pPr marL="0" indent="0">
              <a:buNone/>
            </a:pPr>
            <a:r>
              <a:rPr lang="en-US" dirty="0" smtClean="0"/>
              <a:t>36 ÷ 3 = 12</a:t>
            </a:r>
          </a:p>
          <a:p>
            <a:pPr marL="0" indent="0">
              <a:buNone/>
            </a:pPr>
            <a:r>
              <a:rPr lang="en-US" dirty="0" smtClean="0"/>
              <a:t>36 ÷ 12 =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 also know:</a:t>
            </a:r>
          </a:p>
          <a:p>
            <a:pPr marL="0" indent="0">
              <a:buNone/>
            </a:pPr>
            <a:r>
              <a:rPr lang="en-US" dirty="0" smtClean="0"/>
              <a:t>12 x </a:t>
            </a:r>
            <a:r>
              <a:rPr lang="en-US" b="1" dirty="0" smtClean="0"/>
              <a:t>30</a:t>
            </a:r>
            <a:r>
              <a:rPr lang="en-US" dirty="0" smtClean="0"/>
              <a:t> = 360</a:t>
            </a:r>
          </a:p>
          <a:p>
            <a:pPr marL="0" indent="0">
              <a:buNone/>
            </a:pPr>
            <a:r>
              <a:rPr lang="en-US" b="1" dirty="0" smtClean="0"/>
              <a:t>30</a:t>
            </a:r>
            <a:r>
              <a:rPr lang="en-US" dirty="0" smtClean="0"/>
              <a:t> x 12 = 360</a:t>
            </a:r>
          </a:p>
          <a:p>
            <a:pPr marL="0" indent="0">
              <a:buNone/>
            </a:pPr>
            <a:r>
              <a:rPr lang="en-US" dirty="0"/>
              <a:t>360 </a:t>
            </a:r>
            <a:r>
              <a:rPr lang="en-US" dirty="0" smtClean="0"/>
              <a:t>÷ 12 = </a:t>
            </a:r>
            <a:r>
              <a:rPr lang="en-US" b="1" dirty="0" smtClean="0"/>
              <a:t>30</a:t>
            </a:r>
          </a:p>
          <a:p>
            <a:pPr marL="0" indent="0">
              <a:buNone/>
            </a:pPr>
            <a:r>
              <a:rPr lang="en-US" dirty="0"/>
              <a:t>360 </a:t>
            </a:r>
            <a:r>
              <a:rPr lang="en-US" dirty="0" smtClean="0"/>
              <a:t>÷ </a:t>
            </a:r>
            <a:r>
              <a:rPr lang="en-US" b="1" dirty="0" smtClean="0"/>
              <a:t>30</a:t>
            </a:r>
            <a:r>
              <a:rPr lang="en-US" dirty="0" smtClean="0"/>
              <a:t> = 12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56513" y="1834263"/>
            <a:ext cx="73720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You do the same for the following numbers: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		3	4	12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	</a:t>
            </a:r>
            <a:r>
              <a:rPr lang="en-US" b="1" dirty="0" smtClean="0"/>
              <a:t>	5	35	7</a:t>
            </a:r>
          </a:p>
        </p:txBody>
      </p:sp>
    </p:spTree>
    <p:extLst>
      <p:ext uri="{BB962C8B-B14F-4D97-AF65-F5344CB8AC3E}">
        <p14:creationId xmlns:p14="http://schemas.microsoft.com/office/powerpoint/2010/main" val="269070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When interpreting the remainder, you have to think carefully to decide if you should ignore it or round the number up.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There will be a remainder.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Do you think you need to ignore it or round the number up?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Follow the step-by-step instructions on the next slide.</a:t>
            </a:r>
            <a:endParaRPr lang="en-GB" dirty="0"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the remainder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133825"/>
            <a:ext cx="10515600" cy="110045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latin typeface="+mj-lt"/>
              </a:rPr>
              <a:t>A school party of 86 children travel on a steam train. 4 children can fit into each compartment. </a:t>
            </a:r>
            <a:r>
              <a:rPr lang="en-GB" b="1" dirty="0" smtClean="0">
                <a:latin typeface="+mj-lt"/>
              </a:rPr>
              <a:t>How many compartments will be needed</a:t>
            </a:r>
            <a:r>
              <a:rPr lang="en-GB" dirty="0" smtClean="0">
                <a:latin typeface="+mj-lt"/>
              </a:rPr>
              <a:t>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88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303"/>
            <a:ext cx="10515600" cy="804280"/>
          </a:xfrm>
        </p:spPr>
        <p:txBody>
          <a:bodyPr/>
          <a:lstStyle/>
          <a:p>
            <a:r>
              <a:rPr lang="en-US" dirty="0" smtClean="0"/>
              <a:t>Interpreting the remainder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93"/>
            <a:ext cx="10515600" cy="110045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+mj-lt"/>
              </a:rPr>
              <a:t>A school party of 86 children </a:t>
            </a:r>
            <a:r>
              <a:rPr lang="en-GB" dirty="0" smtClean="0">
                <a:latin typeface="+mj-lt"/>
              </a:rPr>
              <a:t>travel </a:t>
            </a:r>
            <a:r>
              <a:rPr lang="en-GB" dirty="0">
                <a:latin typeface="+mj-lt"/>
              </a:rPr>
              <a:t>on a steam train. 4</a:t>
            </a:r>
            <a:r>
              <a:rPr lang="en-GB" dirty="0" smtClean="0">
                <a:latin typeface="+mj-lt"/>
              </a:rPr>
              <a:t> </a:t>
            </a:r>
            <a:r>
              <a:rPr lang="en-GB" dirty="0">
                <a:latin typeface="+mj-lt"/>
              </a:rPr>
              <a:t>children can fit into each compartment. </a:t>
            </a:r>
            <a:r>
              <a:rPr lang="en-GB" b="1" dirty="0">
                <a:latin typeface="+mj-lt"/>
              </a:rPr>
              <a:t>How many compartments will be needed</a:t>
            </a:r>
            <a:r>
              <a:rPr lang="en-GB" dirty="0">
                <a:latin typeface="+mj-lt"/>
              </a:rPr>
              <a:t>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520922" y="1901908"/>
            <a:ext cx="3449782" cy="933180"/>
          </a:xfrm>
          <a:prstGeom prst="wedgeRoundRectCallout">
            <a:avLst>
              <a:gd name="adj1" fmla="val 54090"/>
              <a:gd name="adj2" fmla="val -143496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Remember, you can’t leave any children behind!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65197" y="2584508"/>
            <a:ext cx="824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Step 1: </a:t>
            </a:r>
            <a:r>
              <a:rPr lang="en-US" sz="2400" dirty="0" smtClean="0">
                <a:latin typeface="+mj-lt"/>
              </a:rPr>
              <a:t>What is the division you need to work out? 86 ÷ 4 =</a:t>
            </a:r>
            <a:endParaRPr lang="en-GB" sz="2400" dirty="0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965197" y="4623720"/>
            <a:ext cx="8246533" cy="2123658"/>
            <a:chOff x="965198" y="4679386"/>
            <a:chExt cx="8246533" cy="2123658"/>
          </a:xfrm>
        </p:grpSpPr>
        <p:sp>
          <p:nvSpPr>
            <p:cNvPr id="7" name="TextBox 6"/>
            <p:cNvSpPr txBox="1"/>
            <p:nvPr/>
          </p:nvSpPr>
          <p:spPr>
            <a:xfrm>
              <a:off x="965198" y="4679386"/>
              <a:ext cx="8246533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Step</a:t>
              </a:r>
              <a:r>
                <a:rPr lang="en-US" b="1" dirty="0" smtClean="0">
                  <a:latin typeface="+mj-lt"/>
                </a:rPr>
                <a:t> 3:  </a:t>
              </a:r>
              <a:r>
                <a:rPr lang="en-US" dirty="0" smtClean="0">
                  <a:latin typeface="+mj-lt"/>
                </a:rPr>
                <a:t>86 ÷ 4 = 21r2  </a:t>
              </a:r>
            </a:p>
            <a:p>
              <a:endParaRPr lang="en-US" dirty="0" smtClean="0">
                <a:latin typeface="+mj-lt"/>
              </a:endParaRPr>
            </a:p>
            <a:p>
              <a:endParaRPr lang="en-US" dirty="0">
                <a:latin typeface="+mj-lt"/>
              </a:endParaRPr>
            </a:p>
            <a:p>
              <a:endParaRPr lang="en-US" dirty="0">
                <a:latin typeface="+mj-lt"/>
              </a:endParaRPr>
            </a:p>
            <a:p>
              <a:endParaRPr lang="en-US" dirty="0" smtClean="0">
                <a:latin typeface="+mj-lt"/>
              </a:endParaRPr>
            </a:p>
            <a:p>
              <a:r>
                <a:rPr lang="en-US" dirty="0" smtClean="0">
                  <a:latin typeface="+mj-lt"/>
                </a:rPr>
                <a:t>There are 21 full compartments. We can’t leave any children behind so we need to round the number up. We need 22 compartments in total.</a:t>
              </a:r>
              <a:endParaRPr lang="en-GB" dirty="0">
                <a:latin typeface="+mj-lt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052735" y="4985881"/>
              <a:ext cx="656599" cy="366837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2988734" y="4977305"/>
              <a:ext cx="423333" cy="4182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390261" y="5352718"/>
              <a:ext cx="1458773" cy="584775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Number of full compartments.</a:t>
              </a:r>
              <a:endParaRPr lang="en-GB" sz="1600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0400" y="5395573"/>
              <a:ext cx="2062065" cy="584775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Number of children not in a compartment.</a:t>
              </a:r>
              <a:endParaRPr lang="en-GB" sz="1600" dirty="0">
                <a:latin typeface="+mj-lt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65197" y="3326297"/>
            <a:ext cx="8246533" cy="1173144"/>
            <a:chOff x="965197" y="3326297"/>
            <a:chExt cx="8246533" cy="1173144"/>
          </a:xfrm>
        </p:grpSpPr>
        <p:sp>
          <p:nvSpPr>
            <p:cNvPr id="6" name="TextBox 5"/>
            <p:cNvSpPr txBox="1"/>
            <p:nvPr/>
          </p:nvSpPr>
          <p:spPr>
            <a:xfrm>
              <a:off x="965197" y="3697753"/>
              <a:ext cx="82465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Step 2:</a:t>
              </a:r>
              <a:endParaRPr lang="en-GB" sz="2400" b="1" dirty="0">
                <a:latin typeface="+mj-lt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985591" y="3326297"/>
              <a:ext cx="1998580" cy="1173144"/>
              <a:chOff x="1985591" y="3326297"/>
              <a:chExt cx="1998580" cy="1173144"/>
            </a:xfrm>
          </p:grpSpPr>
          <p:sp>
            <p:nvSpPr>
              <p:cNvPr id="21" name="First answer"/>
              <p:cNvSpPr txBox="1">
                <a:spLocks noChangeArrowheads="1"/>
              </p:cNvSpPr>
              <p:nvPr/>
            </p:nvSpPr>
            <p:spPr bwMode="auto">
              <a:xfrm>
                <a:off x="2230016" y="3326297"/>
                <a:ext cx="1754155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9pPr>
              </a:lstStyle>
              <a:p>
                <a:pPr algn="ctr" eaLnBrk="1" hangingPunct="1"/>
                <a:r>
                  <a:rPr lang="en-US" altLang="en-US" sz="3200" b="1" dirty="0" smtClean="0">
                    <a:latin typeface="+mj-lt"/>
                  </a:rPr>
                  <a:t>2  1 r 2</a:t>
                </a:r>
                <a:endParaRPr lang="en-GB" altLang="en-US" sz="3200" b="1" dirty="0">
                  <a:latin typeface="+mj-lt"/>
                </a:endParaRPr>
              </a:p>
            </p:txBody>
          </p:sp>
          <p:sp>
            <p:nvSpPr>
              <p:cNvPr id="23" name="2nd Division box"/>
              <p:cNvSpPr txBox="1">
                <a:spLocks noChangeArrowheads="1"/>
              </p:cNvSpPr>
              <p:nvPr/>
            </p:nvSpPr>
            <p:spPr bwMode="auto">
              <a:xfrm>
                <a:off x="2818893" y="3845864"/>
                <a:ext cx="47422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9pPr>
              </a:lstStyle>
              <a:p>
                <a:pPr algn="ctr" eaLnBrk="1" hangingPunct="1"/>
                <a:r>
                  <a:rPr lang="en-US" altLang="en-US" sz="3600" b="1" dirty="0">
                    <a:latin typeface="+mj-lt"/>
                  </a:rPr>
                  <a:t>6</a:t>
                </a:r>
                <a:endParaRPr lang="en-GB" altLang="en-US" sz="3600" b="1" dirty="0">
                  <a:latin typeface="+mj-lt"/>
                </a:endParaRPr>
              </a:p>
            </p:txBody>
          </p:sp>
          <p:sp>
            <p:nvSpPr>
              <p:cNvPr id="24" name="1st Division box"/>
              <p:cNvSpPr txBox="1">
                <a:spLocks noChangeArrowheads="1"/>
              </p:cNvSpPr>
              <p:nvPr/>
            </p:nvSpPr>
            <p:spPr bwMode="auto">
              <a:xfrm>
                <a:off x="2444092" y="3849487"/>
                <a:ext cx="45766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9pPr>
              </a:lstStyle>
              <a:p>
                <a:pPr algn="ctr" eaLnBrk="1" hangingPunct="1"/>
                <a:r>
                  <a:rPr lang="en-GB" altLang="en-US" sz="3600" b="1" dirty="0" smtClean="0">
                    <a:latin typeface="+mj-lt"/>
                  </a:rPr>
                  <a:t>8</a:t>
                </a:r>
                <a:endParaRPr lang="en-GB" altLang="en-US" sz="3600" b="1" dirty="0">
                  <a:latin typeface="+mj-lt"/>
                </a:endParaRPr>
              </a:p>
            </p:txBody>
          </p:sp>
          <p:sp>
            <p:nvSpPr>
              <p:cNvPr id="25" name="First number"/>
              <p:cNvSpPr txBox="1">
                <a:spLocks noChangeArrowheads="1"/>
              </p:cNvSpPr>
              <p:nvPr/>
            </p:nvSpPr>
            <p:spPr bwMode="auto">
              <a:xfrm>
                <a:off x="1985591" y="3853110"/>
                <a:ext cx="47422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Sassoon Infant Rg" pitchFamily="50" charset="0"/>
                  </a:defRPr>
                </a:lvl9pPr>
              </a:lstStyle>
              <a:p>
                <a:pPr algn="ctr" eaLnBrk="1" hangingPunct="1"/>
                <a:r>
                  <a:rPr lang="en-GB" altLang="en-US" sz="3600" b="1" dirty="0" smtClean="0">
                    <a:latin typeface="+mj-lt"/>
                  </a:rPr>
                  <a:t>4</a:t>
                </a:r>
                <a:endParaRPr lang="en-GB" altLang="en-US" sz="3600" b="1" dirty="0">
                  <a:latin typeface="+mj-lt"/>
                </a:endParaRPr>
              </a:p>
            </p:txBody>
          </p:sp>
          <p:grpSp>
            <p:nvGrpSpPr>
              <p:cNvPr id="26" name="Division Lines"/>
              <p:cNvGrpSpPr>
                <a:grpSpLocks/>
              </p:cNvGrpSpPr>
              <p:nvPr/>
            </p:nvGrpSpPr>
            <p:grpSpPr bwMode="auto">
              <a:xfrm>
                <a:off x="2396850" y="3889000"/>
                <a:ext cx="1258027" cy="520963"/>
                <a:chOff x="3555010" y="2846754"/>
                <a:chExt cx="2025254" cy="1164492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3575643" y="2846754"/>
                  <a:ext cx="0" cy="1164492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3555010" y="2870551"/>
                  <a:ext cx="2025254" cy="0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8028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89" y="912290"/>
            <a:ext cx="10515600" cy="982891"/>
          </a:xfrm>
          <a:ln w="38100">
            <a:solidFill>
              <a:schemeClr val="accent4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1.A </a:t>
            </a:r>
            <a:r>
              <a:rPr lang="en-GB" dirty="0">
                <a:latin typeface="+mj-lt"/>
              </a:rPr>
              <a:t>teacher asks some children to organise a box of 37 quoits by hanging them in threes on some hooks. How many hooks are needed?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30289" y="3089560"/>
            <a:ext cx="10515600" cy="954107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3.Miss Roberts has 46 stickers. She wants to give the same number of stickers to 4 of her pupils. How many stickers will be left over?</a:t>
            </a:r>
            <a:endParaRPr lang="en-GB" sz="28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289" y="4215923"/>
            <a:ext cx="10515600" cy="1384995"/>
          </a:xfrm>
          <a:prstGeom prst="rect">
            <a:avLst/>
          </a:prstGeom>
          <a:ln w="508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4.Miss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Roberts bakes 81 cakes. 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She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can fit 8 cakes on each plate.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How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many plates does she need for all of the cakes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? How many cakes would fit on the last plate?</a:t>
            </a:r>
            <a:endParaRPr lang="en-GB" sz="28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289" y="5773174"/>
            <a:ext cx="10515600" cy="954107"/>
          </a:xfrm>
          <a:prstGeom prst="rect">
            <a:avLst/>
          </a:prstGeom>
          <a:ln w="508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10000"/>
                </a:solidFill>
                <a:latin typeface="+mj-lt"/>
              </a:rPr>
              <a:t>5.58 </a:t>
            </a:r>
            <a:r>
              <a:rPr lang="en-US" sz="2800" dirty="0" smtClean="0">
                <a:solidFill>
                  <a:srgbClr val="010000"/>
                </a:solidFill>
                <a:latin typeface="+mj-lt"/>
              </a:rPr>
              <a:t>people travel by car to a theme park. The cars each hold 5 people. How many cars do they need?</a:t>
            </a:r>
            <a:endParaRPr lang="en-GB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289" y="258788"/>
            <a:ext cx="4973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Now you have a go:</a:t>
            </a:r>
            <a:endParaRPr lang="en-GB" sz="36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289" y="2015317"/>
            <a:ext cx="10515600" cy="954107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2.There 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are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69 skiers 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in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a queue 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to ride the chair lift. If each chair seats 6 people, how </a:t>
            </a:r>
            <a:r>
              <a:rPr lang="en-GB" sz="2800" dirty="0" smtClean="0">
                <a:solidFill>
                  <a:srgbClr val="000000"/>
                </a:solidFill>
                <a:latin typeface="+mj-lt"/>
              </a:rPr>
              <a:t>many chair lifts are needed?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04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2" y="13684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Well done for working so hard and being so resilient!</a:t>
            </a:r>
          </a:p>
          <a:p>
            <a:pPr marL="0" indent="0" algn="ctr">
              <a:buNone/>
            </a:pPr>
            <a:endParaRPr lang="en-US" sz="4400" dirty="0">
              <a:latin typeface="+mj-lt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+mj-lt"/>
              </a:rPr>
              <a:t>You are amazing!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242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437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Year 4 Maths</vt:lpstr>
      <vt:lpstr>Patterns and Connections</vt:lpstr>
      <vt:lpstr>Interpreting the remainder</vt:lpstr>
      <vt:lpstr>Interpreting the remainder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Maths</dc:title>
  <dc:creator>Nicola</dc:creator>
  <cp:lastModifiedBy>Nicola</cp:lastModifiedBy>
  <cp:revision>39</cp:revision>
  <dcterms:created xsi:type="dcterms:W3CDTF">2020-04-14T09:52:57Z</dcterms:created>
  <dcterms:modified xsi:type="dcterms:W3CDTF">2020-04-25T17:18:16Z</dcterms:modified>
</cp:coreProperties>
</file>