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7" r:id="rId6"/>
    <p:sldId id="270" r:id="rId7"/>
    <p:sldId id="269" r:id="rId8"/>
    <p:sldId id="271" r:id="rId9"/>
    <p:sldId id="272" r:id="rId10"/>
    <p:sldId id="274" r:id="rId11"/>
    <p:sldId id="273" r:id="rId12"/>
    <p:sldId id="275" r:id="rId13"/>
    <p:sldId id="27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8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0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3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28CB-1707-4D18-8181-CAB15BEC0A5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74F8-96F7-4CFC-95EF-7B8F36D16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4726"/>
            <a:ext cx="9144000" cy="991207"/>
          </a:xfrm>
        </p:spPr>
        <p:txBody>
          <a:bodyPr>
            <a:noAutofit/>
          </a:bodyPr>
          <a:lstStyle/>
          <a:p>
            <a:r>
              <a:rPr lang="en-US" sz="7200" dirty="0" smtClean="0"/>
              <a:t>Class 4 Literacy 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058" y="2853892"/>
            <a:ext cx="9144000" cy="330431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Week 3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Session 1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In this session, we are going to be writing our story. You might want to do this in chunks and take a break between each section or write the whole story in one go – it is entirely up to you. Try your best and have fun!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You need to look through this as a slide show as there are animations</a:t>
            </a:r>
            <a:endParaRPr lang="en-US" sz="2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26" y="5558129"/>
            <a:ext cx="1562100" cy="600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0" y="5728996"/>
            <a:ext cx="547396" cy="429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>
            <a:off x="11135232" y="6095348"/>
            <a:ext cx="770629" cy="669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345" y="2855367"/>
            <a:ext cx="110225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12" y="599267"/>
            <a:ext cx="11022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Now you have a go at writing the fourth and fifth sections of your story.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345" y="2855367"/>
            <a:ext cx="1102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</a:t>
            </a:r>
            <a:r>
              <a:rPr lang="en-GB" sz="2800" dirty="0" smtClean="0">
                <a:latin typeface="+mj-lt"/>
              </a:rPr>
              <a:t>?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Don’t forget, you can always go back to the previous slide to check.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1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>
          <a:xfrm>
            <a:off x="7357103" y="176990"/>
            <a:ext cx="4613563" cy="152287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7692" y="239421"/>
            <a:ext cx="6868887" cy="90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+mj-lt"/>
              </a:rPr>
              <a:t>The ending…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t="87076" b="737"/>
          <a:stretch/>
        </p:blipFill>
        <p:spPr bwMode="auto">
          <a:xfrm>
            <a:off x="612514" y="938428"/>
            <a:ext cx="4899660" cy="65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22" y="1846672"/>
            <a:ext cx="89630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345" y="2855367"/>
            <a:ext cx="110225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12" y="599267"/>
            <a:ext cx="11022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Now you have a go at writing the ending of your story.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345" y="2855367"/>
            <a:ext cx="1102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</a:t>
            </a:r>
            <a:r>
              <a:rPr lang="en-GB" sz="2800" dirty="0" smtClean="0">
                <a:latin typeface="+mj-lt"/>
              </a:rPr>
              <a:t>?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Don’t forget, you can always go back to the previous slide to check.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95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u="sng" dirty="0" smtClean="0"/>
              <a:t>Publishing</a:t>
            </a:r>
            <a:endParaRPr lang="en-GB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37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4800" dirty="0" smtClean="0">
                <a:latin typeface="+mj-lt"/>
              </a:rPr>
              <a:t>If you wish to, you could publish your story by writing it up in neat and illustrating. This is an optional extra – you do not have to do it.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67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723" y="4562669"/>
            <a:ext cx="10765971" cy="1791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5400" dirty="0">
              <a:latin typeface="+mj-lt"/>
            </a:endParaRPr>
          </a:p>
          <a:p>
            <a:pPr marL="0" indent="0" algn="just">
              <a:buNone/>
            </a:pPr>
            <a:r>
              <a:rPr lang="en-US" sz="5400" dirty="0" smtClean="0">
                <a:latin typeface="+mj-lt"/>
              </a:rPr>
              <a:t>You can tweet work to </a:t>
            </a:r>
            <a:r>
              <a:rPr lang="en-US" sz="5400" b="1" dirty="0" smtClean="0">
                <a:latin typeface="+mj-lt"/>
              </a:rPr>
              <a:t>@ashgroveyear4 </a:t>
            </a:r>
            <a:r>
              <a:rPr lang="en-US" sz="5400" dirty="0" smtClean="0">
                <a:latin typeface="+mj-lt"/>
              </a:rPr>
              <a:t>or email it to </a:t>
            </a:r>
            <a:r>
              <a:rPr lang="en-US" sz="5400" b="1" dirty="0" smtClean="0">
                <a:latin typeface="+mj-lt"/>
              </a:rPr>
              <a:t>year4@ashgrove.cheshire.sch.uk</a:t>
            </a:r>
            <a:endParaRPr lang="en-GB" sz="5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997" y="1317995"/>
            <a:ext cx="10840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You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+mj-lt"/>
              </a:rPr>
              <a:t>have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finished</a:t>
            </a:r>
            <a:r>
              <a:rPr lang="en-US" sz="4800" b="1" dirty="0" smtClean="0">
                <a:solidFill>
                  <a:srgbClr val="00B0F0"/>
                </a:solidFill>
                <a:latin typeface="+mj-lt"/>
              </a:rPr>
              <a:t>!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+mj-lt"/>
              </a:rPr>
              <a:t>Amazing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work</a:t>
            </a:r>
            <a:r>
              <a:rPr lang="en-US" sz="4800" b="1" dirty="0" smtClean="0">
                <a:latin typeface="+mj-lt"/>
              </a:rPr>
              <a:t> –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well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done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for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+mj-lt"/>
              </a:rPr>
              <a:t>so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+mj-lt"/>
              </a:rPr>
              <a:t>resilient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!</a:t>
            </a:r>
            <a:r>
              <a:rPr lang="en-US" sz="4800" b="1" dirty="0" smtClean="0">
                <a:latin typeface="+mj-lt"/>
              </a:rPr>
              <a:t> I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look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forward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+mj-lt"/>
              </a:rPr>
              <a:t>to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reading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+mj-lt"/>
              </a:rPr>
              <a:t>your</a:t>
            </a:r>
            <a:r>
              <a:rPr lang="en-US" sz="4800" b="1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+mj-lt"/>
              </a:rPr>
              <a:t>stories </a:t>
            </a:r>
            <a:r>
              <a:rPr lang="en-US" sz="48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</a:t>
            </a:r>
            <a:r>
              <a:rPr lang="en-US" sz="4800" dirty="0" smtClean="0">
                <a:latin typeface="+mj-lt"/>
                <a:sym typeface="Wingdings" panose="05000000000000000000" pitchFamily="2" charset="2"/>
              </a:rPr>
              <a:t>.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0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130"/>
            <a:ext cx="10515600" cy="871538"/>
          </a:xfrm>
        </p:spPr>
        <p:txBody>
          <a:bodyPr/>
          <a:lstStyle/>
          <a:p>
            <a:r>
              <a:rPr lang="en-US" b="1" dirty="0" smtClean="0"/>
              <a:t>Skills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2868" y="755716"/>
            <a:ext cx="10515600" cy="2567677"/>
          </a:xfrm>
          <a:ln w="476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9" y="3491344"/>
            <a:ext cx="5789902" cy="313508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6494305" y="3911222"/>
            <a:ext cx="5402225" cy="2567677"/>
          </a:xfrm>
          <a:prstGeom prst="rect">
            <a:avLst/>
          </a:prstGeom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+mj-lt"/>
              </a:rPr>
              <a:t>I have written it in chunks and then text marked it to demonstrate where I have included the skills.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Click through the whole of the next slide before you start writing yours. </a:t>
            </a:r>
            <a:r>
              <a:rPr lang="en-GB" b="1" dirty="0" smtClean="0">
                <a:latin typeface="+mj-lt"/>
              </a:rPr>
              <a:t>You can always go back to check skills, etc.</a:t>
            </a:r>
          </a:p>
        </p:txBody>
      </p:sp>
    </p:spTree>
    <p:extLst>
      <p:ext uri="{BB962C8B-B14F-4D97-AF65-F5344CB8AC3E}">
        <p14:creationId xmlns:p14="http://schemas.microsoft.com/office/powerpoint/2010/main" val="33153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93" y="239421"/>
            <a:ext cx="6215744" cy="90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+mj-lt"/>
              </a:rPr>
              <a:t>Let’s start writing the first section…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9790"/>
          <a:stretch/>
        </p:blipFill>
        <p:spPr>
          <a:xfrm>
            <a:off x="198774" y="966423"/>
            <a:ext cx="4522515" cy="1045258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6666638" y="139667"/>
            <a:ext cx="4613563" cy="152287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127" y="1788036"/>
            <a:ext cx="6834687" cy="506996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358991" y="3181739"/>
            <a:ext cx="7615433" cy="2764971"/>
            <a:chOff x="2358991" y="3181739"/>
            <a:chExt cx="7615433" cy="276497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50874" y="3452327"/>
              <a:ext cx="2668653" cy="37322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784744" y="5943600"/>
              <a:ext cx="2189680" cy="311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50874" y="5657462"/>
              <a:ext cx="1713820" cy="622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Line Callout 2 15"/>
            <p:cNvSpPr/>
            <p:nvPr/>
          </p:nvSpPr>
          <p:spPr>
            <a:xfrm>
              <a:off x="2358991" y="3181739"/>
              <a:ext cx="2332653" cy="1343607"/>
            </a:xfrm>
            <a:prstGeom prst="borderCallout2">
              <a:avLst>
                <a:gd name="adj1" fmla="val 94167"/>
                <a:gd name="adj2" fmla="val 100079"/>
                <a:gd name="adj3" fmla="val 48055"/>
                <a:gd name="adj4" fmla="val 100346"/>
                <a:gd name="adj5" fmla="val 39721"/>
                <a:gd name="adj6" fmla="val 100161"/>
              </a:avLst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Fronted adverbials to tell the reader when, where or how something is happening.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050874" y="4730620"/>
              <a:ext cx="4149110" cy="6221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187055" y="3778899"/>
            <a:ext cx="9420227" cy="2810069"/>
            <a:chOff x="2187055" y="3778899"/>
            <a:chExt cx="9420227" cy="281006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8500188" y="3778899"/>
              <a:ext cx="3107094" cy="746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764694" y="5318449"/>
              <a:ext cx="3909526" cy="3732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207690" y="6231296"/>
              <a:ext cx="1072511" cy="46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022882" y="6584304"/>
              <a:ext cx="1072511" cy="46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22882" y="5977813"/>
              <a:ext cx="253491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Line Callout 3 30"/>
            <p:cNvSpPr/>
            <p:nvPr/>
          </p:nvSpPr>
          <p:spPr>
            <a:xfrm>
              <a:off x="2187055" y="4730620"/>
              <a:ext cx="2583876" cy="793102"/>
            </a:xfrm>
            <a:prstGeom prst="borderCallout3">
              <a:avLst>
                <a:gd name="adj1" fmla="val 2320"/>
                <a:gd name="adj2" fmla="val 99510"/>
                <a:gd name="adj3" fmla="val 47728"/>
                <a:gd name="adj4" fmla="val 99699"/>
                <a:gd name="adj5" fmla="val 86543"/>
                <a:gd name="adj6" fmla="val 100049"/>
                <a:gd name="adj7" fmla="val 1221"/>
                <a:gd name="adj8" fmla="val 99858"/>
              </a:avLst>
            </a:prstGeom>
            <a:solidFill>
              <a:srgbClr val="FF505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Expanded noun phrases for description.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53902" y="3564294"/>
            <a:ext cx="7753788" cy="2780525"/>
            <a:chOff x="2453902" y="3564294"/>
            <a:chExt cx="7753788" cy="2780525"/>
          </a:xfrm>
        </p:grpSpPr>
        <p:grpSp>
          <p:nvGrpSpPr>
            <p:cNvPr id="54" name="Group 53"/>
            <p:cNvGrpSpPr/>
            <p:nvPr/>
          </p:nvGrpSpPr>
          <p:grpSpPr>
            <a:xfrm>
              <a:off x="2453902" y="3564294"/>
              <a:ext cx="7753788" cy="2780525"/>
              <a:chOff x="2453902" y="3564294"/>
              <a:chExt cx="7753788" cy="278052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7644784" y="3564294"/>
                <a:ext cx="21460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9199984" y="4806350"/>
                <a:ext cx="270587" cy="186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993085" y="5999585"/>
                <a:ext cx="21460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Line Callout 2 44"/>
              <p:cNvSpPr/>
              <p:nvPr/>
            </p:nvSpPr>
            <p:spPr>
              <a:xfrm>
                <a:off x="2453902" y="5766321"/>
                <a:ext cx="2142833" cy="578498"/>
              </a:xfrm>
              <a:prstGeom prst="borderCallout2">
                <a:avLst>
                  <a:gd name="adj1" fmla="val 2836"/>
                  <a:gd name="adj2" fmla="val 99650"/>
                  <a:gd name="adj3" fmla="val 49341"/>
                  <a:gd name="adj4" fmla="val 100092"/>
                  <a:gd name="adj5" fmla="val 94758"/>
                  <a:gd name="adj6" fmla="val 99779"/>
                </a:avLst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GB" sz="1600" dirty="0" smtClean="0">
                    <a:solidFill>
                      <a:schemeClr val="tx1"/>
                    </a:solidFill>
                    <a:latin typeface="+mj-lt"/>
                  </a:rPr>
                  <a:t>Commas after fronted adverbials.</a:t>
                </a:r>
                <a:endParaRPr lang="en-GB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6666638" y="5669903"/>
              <a:ext cx="21460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93209" y="981677"/>
            <a:ext cx="4533827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Bank of phrases you </a:t>
            </a:r>
            <a:r>
              <a:rPr lang="en-GB" sz="2000" b="1" u="sng" dirty="0" smtClean="0">
                <a:latin typeface="+mj-lt"/>
              </a:rPr>
              <a:t>might </a:t>
            </a:r>
            <a:r>
              <a:rPr lang="en-GB" sz="2000" b="1" dirty="0" smtClean="0">
                <a:latin typeface="+mj-lt"/>
              </a:rPr>
              <a:t>like to use: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A long time ago,</a:t>
            </a:r>
          </a:p>
          <a:p>
            <a:r>
              <a:rPr lang="en-GB" sz="2000" dirty="0" smtClean="0">
                <a:latin typeface="+mj-lt"/>
              </a:rPr>
              <a:t>Once upon a time,</a:t>
            </a:r>
          </a:p>
          <a:p>
            <a:r>
              <a:rPr lang="en-GB" sz="2000" dirty="0" smtClean="0">
                <a:latin typeface="+mj-lt"/>
              </a:rPr>
              <a:t>Long, long ago</a:t>
            </a:r>
          </a:p>
          <a:p>
            <a:r>
              <a:rPr lang="en-GB" sz="2000" dirty="0" smtClean="0">
                <a:latin typeface="+mj-lt"/>
              </a:rPr>
              <a:t>In a land of sea and stars,</a:t>
            </a:r>
          </a:p>
          <a:p>
            <a:r>
              <a:rPr lang="en-GB" sz="2000" dirty="0" smtClean="0">
                <a:latin typeface="+mj-lt"/>
              </a:rPr>
              <a:t>In a land of sun and sand,</a:t>
            </a:r>
          </a:p>
          <a:p>
            <a:r>
              <a:rPr lang="en-GB" sz="2000" dirty="0" smtClean="0">
                <a:latin typeface="+mj-lt"/>
              </a:rPr>
              <a:t>In a land beyond the mountains,</a:t>
            </a:r>
          </a:p>
          <a:p>
            <a:r>
              <a:rPr lang="en-GB" sz="2000" dirty="0" smtClean="0">
                <a:latin typeface="+mj-lt"/>
              </a:rPr>
              <a:t>In a land where palm trees grow,</a:t>
            </a:r>
          </a:p>
          <a:p>
            <a:r>
              <a:rPr lang="en-GB" sz="2000" dirty="0" smtClean="0">
                <a:latin typeface="+mj-lt"/>
              </a:rPr>
              <a:t>Far out into space, where the stars shine bright…</a:t>
            </a:r>
          </a:p>
          <a:p>
            <a:r>
              <a:rPr lang="en-GB" sz="2000" dirty="0" smtClean="0">
                <a:latin typeface="+mj-lt"/>
              </a:rPr>
              <a:t>Deep in the jungle,</a:t>
            </a:r>
          </a:p>
          <a:p>
            <a:r>
              <a:rPr lang="en-GB" sz="2000" dirty="0" smtClean="0">
                <a:latin typeface="+mj-lt"/>
              </a:rPr>
              <a:t>At the top of the tallest mountain,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b="1" dirty="0" smtClean="0">
                <a:latin typeface="+mj-lt"/>
              </a:rPr>
              <a:t>These are just some examples, you do not have to use any of them if you do not wish to</a:t>
            </a:r>
            <a:r>
              <a:rPr lang="en-GB" sz="2000" dirty="0" smtClean="0">
                <a:latin typeface="+mj-lt"/>
              </a:rPr>
              <a:t>.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0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345" y="2855367"/>
            <a:ext cx="1102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</a:t>
            </a:r>
            <a:r>
              <a:rPr lang="en-GB" sz="2800" dirty="0" smtClean="0">
                <a:latin typeface="+mj-lt"/>
              </a:rPr>
              <a:t>?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Don’t forget, you can always go back to the previous slide to check.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112" y="599267"/>
            <a:ext cx="11022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Now you have a go at writing the first section of your story.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7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>
          <a:xfrm>
            <a:off x="7357103" y="176990"/>
            <a:ext cx="4613563" cy="152287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7692" y="239421"/>
            <a:ext cx="6868887" cy="90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+mj-lt"/>
              </a:rPr>
              <a:t>Let’s start writing the second section…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7" y="2055909"/>
            <a:ext cx="7643715" cy="434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644" y="2203503"/>
            <a:ext cx="403774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I have introduced the new character that is going to be helped in some way by Zoe.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I have described the new character in detail.</a:t>
            </a:r>
            <a:endParaRPr lang="en-GB" sz="2000" dirty="0">
              <a:latin typeface="+mj-lt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70739" y="2584325"/>
            <a:ext cx="10357740" cy="2574271"/>
            <a:chOff x="570739" y="2584325"/>
            <a:chExt cx="10357740" cy="2574271"/>
          </a:xfrm>
        </p:grpSpPr>
        <p:grpSp>
          <p:nvGrpSpPr>
            <p:cNvPr id="41" name="Group 40"/>
            <p:cNvGrpSpPr/>
            <p:nvPr/>
          </p:nvGrpSpPr>
          <p:grpSpPr>
            <a:xfrm>
              <a:off x="4359729" y="2584325"/>
              <a:ext cx="6568750" cy="2379560"/>
              <a:chOff x="4359729" y="2584325"/>
              <a:chExt cx="6568750" cy="237956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9484567" y="4956605"/>
                <a:ext cx="1443912" cy="7280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359729" y="2584325"/>
                <a:ext cx="1672511" cy="23786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Line Callout 2 47"/>
            <p:cNvSpPr/>
            <p:nvPr/>
          </p:nvSpPr>
          <p:spPr>
            <a:xfrm>
              <a:off x="570739" y="4277372"/>
              <a:ext cx="3387774" cy="881224"/>
            </a:xfrm>
            <a:prstGeom prst="borderCallout2">
              <a:avLst>
                <a:gd name="adj1" fmla="val 94167"/>
                <a:gd name="adj2" fmla="val 100079"/>
                <a:gd name="adj3" fmla="val 48055"/>
                <a:gd name="adj4" fmla="val 100346"/>
                <a:gd name="adj5" fmla="val 39721"/>
                <a:gd name="adj6" fmla="val 100161"/>
              </a:avLst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Fronted adverbials to tell the reader when, where or how something is happening.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4554" y="2598781"/>
            <a:ext cx="9814817" cy="3329393"/>
            <a:chOff x="1484554" y="2598781"/>
            <a:chExt cx="9814817" cy="3329393"/>
          </a:xfrm>
        </p:grpSpPr>
        <p:grpSp>
          <p:nvGrpSpPr>
            <p:cNvPr id="42" name="Group 41"/>
            <p:cNvGrpSpPr/>
            <p:nvPr/>
          </p:nvGrpSpPr>
          <p:grpSpPr>
            <a:xfrm>
              <a:off x="4379167" y="2598781"/>
              <a:ext cx="6920204" cy="2021696"/>
              <a:chOff x="4379167" y="2598781"/>
              <a:chExt cx="6920204" cy="202169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44204" y="2598781"/>
                <a:ext cx="2276669" cy="933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379167" y="2892490"/>
                <a:ext cx="2105609" cy="311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039294" y="2892490"/>
                <a:ext cx="235500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863840" y="3909527"/>
                <a:ext cx="3435531" cy="2881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8039294" y="4228885"/>
                <a:ext cx="2889185" cy="4848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431971" y="4620477"/>
                <a:ext cx="320642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6" name="Line Callout 3 55"/>
            <p:cNvSpPr/>
            <p:nvPr/>
          </p:nvSpPr>
          <p:spPr>
            <a:xfrm>
              <a:off x="1484554" y="5276841"/>
              <a:ext cx="2427697" cy="651333"/>
            </a:xfrm>
            <a:prstGeom prst="borderCallout3">
              <a:avLst>
                <a:gd name="adj1" fmla="val 2320"/>
                <a:gd name="adj2" fmla="val 99510"/>
                <a:gd name="adj3" fmla="val 47728"/>
                <a:gd name="adj4" fmla="val 99699"/>
                <a:gd name="adj5" fmla="val 86543"/>
                <a:gd name="adj6" fmla="val 100049"/>
                <a:gd name="adj7" fmla="val 1221"/>
                <a:gd name="adj8" fmla="val 99858"/>
              </a:avLst>
            </a:prstGeom>
            <a:solidFill>
              <a:srgbClr val="FF505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Expanded noun phrases for description.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4478" y="2622381"/>
            <a:ext cx="10618606" cy="3927498"/>
            <a:chOff x="524478" y="2622381"/>
            <a:chExt cx="10618606" cy="3927498"/>
          </a:xfrm>
        </p:grpSpPr>
        <p:grpSp>
          <p:nvGrpSpPr>
            <p:cNvPr id="43" name="Group 42"/>
            <p:cNvGrpSpPr/>
            <p:nvPr/>
          </p:nvGrpSpPr>
          <p:grpSpPr>
            <a:xfrm>
              <a:off x="6127956" y="2622381"/>
              <a:ext cx="5015128" cy="2366532"/>
              <a:chOff x="6127956" y="2622381"/>
              <a:chExt cx="5015128" cy="23665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127956" y="2622381"/>
                <a:ext cx="21460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928479" y="4988913"/>
                <a:ext cx="21460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Line Callout 2 62"/>
            <p:cNvSpPr/>
            <p:nvPr/>
          </p:nvSpPr>
          <p:spPr>
            <a:xfrm>
              <a:off x="524478" y="6036004"/>
              <a:ext cx="3387774" cy="513875"/>
            </a:xfrm>
            <a:prstGeom prst="borderCallout2">
              <a:avLst>
                <a:gd name="adj1" fmla="val 2836"/>
                <a:gd name="adj2" fmla="val 99650"/>
                <a:gd name="adj3" fmla="val 49341"/>
                <a:gd name="adj4" fmla="val 100092"/>
                <a:gd name="adj5" fmla="val 94758"/>
                <a:gd name="adj6" fmla="val 99779"/>
              </a:avLst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Commas after fronted adverbials.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79167" y="3539266"/>
            <a:ext cx="7481985" cy="3014508"/>
            <a:chOff x="4379167" y="3539266"/>
            <a:chExt cx="7481985" cy="3014508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9778701" y="3539266"/>
              <a:ext cx="2082451" cy="4303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79167" y="3909527"/>
              <a:ext cx="3097398" cy="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6928989" y="5907623"/>
              <a:ext cx="3890937" cy="646151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dirty="0" smtClean="0">
                  <a:solidFill>
                    <a:schemeClr val="tx1"/>
                  </a:solidFill>
                  <a:latin typeface="+mj-lt"/>
                </a:rPr>
                <a:t>A relative clause – these start with who, which, whose, that, where, when.</a:t>
              </a:r>
              <a:endParaRPr lang="en-GB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74" name="Picture 73"/>
          <p:cNvPicPr/>
          <p:nvPr/>
        </p:nvPicPr>
        <p:blipFill rotWithShape="1">
          <a:blip r:embed="rId3"/>
          <a:srcRect t="19428" b="60967"/>
          <a:stretch/>
        </p:blipFill>
        <p:spPr bwMode="auto">
          <a:xfrm>
            <a:off x="602371" y="846721"/>
            <a:ext cx="4899660" cy="105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11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345" y="2855367"/>
            <a:ext cx="110225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12" y="599267"/>
            <a:ext cx="11022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Now you have a go at writing the second section of your story.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345" y="2855367"/>
            <a:ext cx="1102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</a:t>
            </a:r>
            <a:r>
              <a:rPr lang="en-GB" sz="2800" dirty="0" smtClean="0">
                <a:latin typeface="+mj-lt"/>
              </a:rPr>
              <a:t>?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Don’t forget, you can always go back to the previous slide to check.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541" b="49484"/>
          <a:stretch/>
        </p:blipFill>
        <p:spPr>
          <a:xfrm>
            <a:off x="903321" y="1147665"/>
            <a:ext cx="4900320" cy="699796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7357103" y="176990"/>
            <a:ext cx="4613563" cy="152287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7692" y="239421"/>
            <a:ext cx="6868887" cy="90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+mj-lt"/>
              </a:rPr>
              <a:t>Let’s start writing the third section…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135" y="2388442"/>
            <a:ext cx="8385985" cy="27045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646" y="2431732"/>
            <a:ext cx="11273429" cy="881224"/>
            <a:chOff x="86646" y="2431732"/>
            <a:chExt cx="11273429" cy="881224"/>
          </a:xfrm>
        </p:grpSpPr>
        <p:sp>
          <p:nvSpPr>
            <p:cNvPr id="48" name="Line Callout 2 47"/>
            <p:cNvSpPr/>
            <p:nvPr/>
          </p:nvSpPr>
          <p:spPr>
            <a:xfrm>
              <a:off x="86646" y="2431732"/>
              <a:ext cx="3387774" cy="881224"/>
            </a:xfrm>
            <a:prstGeom prst="borderCallout2">
              <a:avLst>
                <a:gd name="adj1" fmla="val 94167"/>
                <a:gd name="adj2" fmla="val 100079"/>
                <a:gd name="adj3" fmla="val 48055"/>
                <a:gd name="adj4" fmla="val 100346"/>
                <a:gd name="adj5" fmla="val 39721"/>
                <a:gd name="adj6" fmla="val 100161"/>
              </a:avLst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Fronted adverbials to tell the reader when, where or how something is happening.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72753" y="2926080"/>
              <a:ext cx="7487322" cy="96819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6646" y="3027652"/>
            <a:ext cx="11553128" cy="970023"/>
            <a:chOff x="86646" y="3027652"/>
            <a:chExt cx="11553128" cy="970023"/>
          </a:xfrm>
        </p:grpSpPr>
        <p:sp>
          <p:nvSpPr>
            <p:cNvPr id="63" name="Line Callout 2 62"/>
            <p:cNvSpPr/>
            <p:nvPr/>
          </p:nvSpPr>
          <p:spPr>
            <a:xfrm>
              <a:off x="86646" y="3483800"/>
              <a:ext cx="3387774" cy="513875"/>
            </a:xfrm>
            <a:prstGeom prst="borderCallout2">
              <a:avLst>
                <a:gd name="adj1" fmla="val 2836"/>
                <a:gd name="adj2" fmla="val 99650"/>
                <a:gd name="adj3" fmla="val 49341"/>
                <a:gd name="adj4" fmla="val 100092"/>
                <a:gd name="adj5" fmla="val 94758"/>
                <a:gd name="adj6" fmla="val 99779"/>
              </a:avLst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Commas after fronted adverbials.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446136" y="3027652"/>
              <a:ext cx="19363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07915" y="2974489"/>
            <a:ext cx="4584250" cy="3480099"/>
            <a:chOff x="5507915" y="2974489"/>
            <a:chExt cx="4584250" cy="3480099"/>
          </a:xfrm>
        </p:grpSpPr>
        <p:sp>
          <p:nvSpPr>
            <p:cNvPr id="16" name="Oval 15"/>
            <p:cNvSpPr/>
            <p:nvPr/>
          </p:nvSpPr>
          <p:spPr>
            <a:xfrm>
              <a:off x="7433534" y="2974489"/>
              <a:ext cx="182880" cy="23129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640183" y="4471594"/>
              <a:ext cx="191846" cy="25101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Line Callout 2 43"/>
            <p:cNvSpPr/>
            <p:nvPr/>
          </p:nvSpPr>
          <p:spPr>
            <a:xfrm>
              <a:off x="5507915" y="5265846"/>
              <a:ext cx="4584250" cy="1188742"/>
            </a:xfrm>
            <a:prstGeom prst="borderCallout2">
              <a:avLst>
                <a:gd name="adj1" fmla="val 2836"/>
                <a:gd name="adj2" fmla="val 99650"/>
                <a:gd name="adj3" fmla="val 49341"/>
                <a:gd name="adj4" fmla="val 100092"/>
                <a:gd name="adj5" fmla="val 94758"/>
                <a:gd name="adj6" fmla="val 99779"/>
              </a:avLst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Inverted commas for speech. </a:t>
              </a:r>
            </a:p>
            <a:p>
              <a:pPr algn="just"/>
              <a:r>
                <a:rPr lang="en-GB" sz="1600" dirty="0" smtClean="0">
                  <a:solidFill>
                    <a:schemeClr val="tx1"/>
                  </a:solidFill>
                  <a:latin typeface="+mj-lt"/>
                </a:rPr>
                <a:t>Remember to include a capital letter at the start of speech and punctuation at the end, before you close speech with an inverted comma.</a:t>
              </a:r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345" y="2855367"/>
            <a:ext cx="110225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12" y="599267"/>
            <a:ext cx="11022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Now you have a go at writing the third section of your story.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345" y="2855367"/>
            <a:ext cx="1102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+mj-lt"/>
              </a:rPr>
              <a:t>Reread what you have written – does it make sense?</a:t>
            </a:r>
          </a:p>
          <a:p>
            <a:pPr algn="just"/>
            <a:endParaRPr lang="en-GB" sz="2800" dirty="0" smtClean="0">
              <a:latin typeface="+mj-lt"/>
            </a:endParaRPr>
          </a:p>
          <a:p>
            <a:pPr algn="just"/>
            <a:r>
              <a:rPr lang="en-GB" sz="2800" dirty="0" smtClean="0">
                <a:latin typeface="+mj-lt"/>
              </a:rPr>
              <a:t>Check </a:t>
            </a:r>
            <a:r>
              <a:rPr lang="en-GB" sz="2800" dirty="0">
                <a:latin typeface="+mj-lt"/>
              </a:rPr>
              <a:t>your </a:t>
            </a:r>
            <a:r>
              <a:rPr lang="en-GB" sz="2800" dirty="0" smtClean="0">
                <a:latin typeface="+mj-lt"/>
              </a:rPr>
              <a:t>punctuation </a:t>
            </a:r>
            <a:r>
              <a:rPr lang="en-GB" sz="2800" dirty="0">
                <a:latin typeface="+mj-lt"/>
              </a:rPr>
              <a:t>and </a:t>
            </a:r>
            <a:r>
              <a:rPr lang="en-GB" sz="2800" dirty="0" smtClean="0">
                <a:latin typeface="+mj-lt"/>
              </a:rPr>
              <a:t>spelling</a:t>
            </a:r>
            <a:r>
              <a:rPr lang="en-GB" sz="2800" dirty="0">
                <a:latin typeface="+mj-lt"/>
              </a:rPr>
              <a:t>:</a:t>
            </a:r>
          </a:p>
          <a:p>
            <a:pPr algn="just"/>
            <a:r>
              <a:rPr lang="en-GB" sz="2800" dirty="0" smtClean="0">
                <a:latin typeface="+mj-lt"/>
              </a:rPr>
              <a:t>Have </a:t>
            </a:r>
            <a:r>
              <a:rPr lang="en-GB" sz="2800" dirty="0">
                <a:latin typeface="+mj-lt"/>
              </a:rPr>
              <a:t>you remembered full stops? Are there capital letters after the full stops? Have you remembered the comma after your fronted adverbials</a:t>
            </a:r>
            <a:r>
              <a:rPr lang="en-GB" sz="2800" dirty="0" smtClean="0">
                <a:latin typeface="+mj-lt"/>
              </a:rPr>
              <a:t>?</a:t>
            </a:r>
          </a:p>
          <a:p>
            <a:pPr algn="just"/>
            <a:endParaRPr lang="en-GB" sz="2800" dirty="0">
              <a:latin typeface="+mj-lt"/>
            </a:endParaRP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Don’t forget, you can always go back to the previous slide to check.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4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>
          <a:xfrm>
            <a:off x="7357103" y="176990"/>
            <a:ext cx="4613563" cy="152287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Fronted adverbials </a:t>
            </a:r>
            <a:r>
              <a:rPr lang="en-GB" dirty="0" smtClean="0">
                <a:latin typeface="+mj-lt"/>
              </a:rPr>
              <a:t>– use your examples from last week.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Expanded noun phrases </a:t>
            </a:r>
            <a:r>
              <a:rPr lang="en-GB" dirty="0" smtClean="0">
                <a:latin typeface="+mj-lt"/>
              </a:rPr>
              <a:t>– 1 or more adjectives + noun.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Commas after fronted adverbials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i="1" dirty="0" smtClean="0">
                <a:solidFill>
                  <a:srgbClr val="C00000"/>
                </a:solidFill>
                <a:latin typeface="+mj-lt"/>
              </a:rPr>
              <a:t>Don’t forget the basics: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Capital letters and basic punctuation used correctly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 smtClean="0">
                <a:latin typeface="+mj-lt"/>
              </a:rPr>
              <a:t>Neat handwriting</a:t>
            </a:r>
            <a:endParaRPr lang="en-GB" b="1" i="1" dirty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239416"/>
            <a:ext cx="8047338" cy="90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Let’s start writing the fourth and fifth section…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2562224"/>
            <a:ext cx="7421790" cy="4057150"/>
            <a:chOff x="85443" y="2113321"/>
            <a:chExt cx="7540742" cy="45041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43" y="2113321"/>
              <a:ext cx="7540742" cy="4504149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287692" y="2818502"/>
              <a:ext cx="2014444" cy="2151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/>
          <p:nvPr/>
        </p:nvPicPr>
        <p:blipFill rotWithShape="1">
          <a:blip r:embed="rId3"/>
          <a:srcRect t="49455" b="13454"/>
          <a:stretch/>
        </p:blipFill>
        <p:spPr bwMode="auto">
          <a:xfrm>
            <a:off x="199059" y="742892"/>
            <a:ext cx="4374216" cy="1634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521168" y="1699867"/>
            <a:ext cx="8199362" cy="5025696"/>
            <a:chOff x="3855814" y="1699867"/>
            <a:chExt cx="8199362" cy="5025696"/>
          </a:xfrm>
        </p:grpSpPr>
        <p:grpSp>
          <p:nvGrpSpPr>
            <p:cNvPr id="11" name="Group 10"/>
            <p:cNvGrpSpPr/>
            <p:nvPr/>
          </p:nvGrpSpPr>
          <p:grpSpPr>
            <a:xfrm>
              <a:off x="3855814" y="1699867"/>
              <a:ext cx="8199362" cy="5025696"/>
              <a:chOff x="3855814" y="1699867"/>
              <a:chExt cx="8199362" cy="50256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5814" y="1699867"/>
                <a:ext cx="8199362" cy="5025696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4077148" y="2203659"/>
                <a:ext cx="4055633" cy="48410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10467190" y="5029199"/>
              <a:ext cx="182880" cy="23129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1575228" y="5889812"/>
              <a:ext cx="182880" cy="23129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98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1227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Class 4 Literacy </vt:lpstr>
      <vt:lpstr>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Publishing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4 Literacy</dc:title>
  <dc:creator>Nicola</dc:creator>
  <cp:lastModifiedBy>Nicola Lucas</cp:lastModifiedBy>
  <cp:revision>44</cp:revision>
  <dcterms:created xsi:type="dcterms:W3CDTF">2020-04-14T13:00:18Z</dcterms:created>
  <dcterms:modified xsi:type="dcterms:W3CDTF">2020-04-30T18:31:40Z</dcterms:modified>
</cp:coreProperties>
</file>