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6" r:id="rId4"/>
    <p:sldId id="272" r:id="rId5"/>
    <p:sldId id="273" r:id="rId6"/>
    <p:sldId id="268" r:id="rId7"/>
    <p:sldId id="270" r:id="rId8"/>
    <p:sldId id="26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E0F89-C392-467E-9402-0C97C49E7CA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114B2-7730-48F0-BAAD-FBCD8FD35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3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6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2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4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1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6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D857-1DEF-41BB-AFF6-FA97732875F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9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Class 4 Maths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Week 5</a:t>
            </a:r>
            <a:endParaRPr lang="en-GB" dirty="0" smtClean="0"/>
          </a:p>
          <a:p>
            <a:r>
              <a:rPr lang="en-GB" dirty="0" smtClean="0"/>
              <a:t>Improper Fractions and mixed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0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0"/>
            <a:ext cx="10515600" cy="1042988"/>
          </a:xfrm>
        </p:spPr>
        <p:txBody>
          <a:bodyPr/>
          <a:lstStyle/>
          <a:p>
            <a:r>
              <a:rPr lang="en-GB" dirty="0" smtClean="0"/>
              <a:t>Patterns and Connections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0905" y="950934"/>
                <a:ext cx="2164375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en-GB" sz="3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b="1" dirty="0" smtClean="0">
                    <a:solidFill>
                      <a:srgbClr val="7030A0"/>
                    </a:solidFill>
                    <a:latin typeface="+mj-lt"/>
                  </a:rPr>
                  <a:t> 0.03</a:t>
                </a:r>
                <a:endParaRPr lang="en-GB" sz="3600" b="1" dirty="0">
                  <a:solidFill>
                    <a:srgbClr val="7030A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905" y="950934"/>
                <a:ext cx="2164375" cy="892552"/>
              </a:xfrm>
              <a:prstGeom prst="rect">
                <a:avLst/>
              </a:prstGeom>
              <a:blipFill>
                <a:blip r:embed="rId2"/>
                <a:stretch>
                  <a:fillRect r="-8169" b="-130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4840" y="1993922"/>
                <a:ext cx="10515600" cy="4652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Convert the hundredths into decimals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GB" dirty="0">
                  <a:latin typeface="+mj-lt"/>
                </a:endParaRPr>
              </a:p>
              <a:p>
                <a:endParaRPr lang="en-GB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                                                                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GB" dirty="0">
                  <a:latin typeface="+mj-lt"/>
                </a:endParaRP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4840" y="1993922"/>
                <a:ext cx="10515600" cy="4652963"/>
              </a:xfrm>
              <a:blipFill>
                <a:blip r:embed="rId3"/>
                <a:stretch>
                  <a:fillRect l="-1217" t="-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49" y="8802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Improper fractions to mixed numbers</a:t>
            </a:r>
            <a:endParaRPr lang="en-GB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55649" y="1401115"/>
            <a:ext cx="8683625" cy="648997"/>
          </a:xfrm>
          <a:prstGeom prst="rect">
            <a:avLst/>
          </a:prstGeom>
          <a:solidFill>
            <a:srgbClr val="C0D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/>
                </a:solidFill>
                <a:latin typeface="+mj-lt"/>
              </a:rPr>
              <a:t>You can convert an improper fraction into a mixed number. </a:t>
            </a: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71525" y="3071813"/>
            <a:ext cx="847725" cy="1833562"/>
            <a:chOff x="4148195" y="1883062"/>
            <a:chExt cx="847609" cy="183336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178037" y="1883062"/>
              <a:ext cx="78792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6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178037" y="2793092"/>
              <a:ext cx="78792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6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148195" y="2800536"/>
              <a:ext cx="84760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020278" y="2329388"/>
            <a:ext cx="6790347" cy="1941658"/>
          </a:xfrm>
          <a:prstGeom prst="rect">
            <a:avLst/>
          </a:prstGeom>
          <a:solidFill>
            <a:srgbClr val="6CB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+mj-lt"/>
              </a:rPr>
              <a:t>Divide the numerator (7)  by the denominator (4</a:t>
            </a:r>
            <a:r>
              <a:rPr lang="en-GB" sz="2800" b="1" dirty="0" smtClean="0">
                <a:solidFill>
                  <a:schemeClr val="tx1"/>
                </a:solidFill>
                <a:latin typeface="+mj-lt"/>
              </a:rPr>
              <a:t>). </a:t>
            </a: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In other words -  how many times does 4 ‘fit’ into 7 completely?</a:t>
            </a:r>
            <a:endParaRPr lang="en-GB" sz="2800" dirty="0">
              <a:solidFill>
                <a:schemeClr val="tx1"/>
              </a:solidFill>
              <a:latin typeface="+mj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+mj-lt"/>
              </a:rPr>
              <a:t>7 ÷ 4 = 1 r3 </a:t>
            </a:r>
          </a:p>
        </p:txBody>
      </p: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9366200" y="4954588"/>
            <a:ext cx="1733550" cy="1730375"/>
            <a:chOff x="5292528" y="2800861"/>
            <a:chExt cx="2604198" cy="2598356"/>
          </a:xfrm>
        </p:grpSpPr>
        <p:pic>
          <p:nvPicPr>
            <p:cNvPr id="11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528" y="2805308"/>
              <a:ext cx="1277482" cy="125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1787" y="2800861"/>
              <a:ext cx="1244939" cy="1259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528" y="4138934"/>
              <a:ext cx="1277482" cy="1260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9349813" y="2946187"/>
            <a:ext cx="1733550" cy="1728787"/>
            <a:chOff x="5192089" y="1544579"/>
            <a:chExt cx="1733812" cy="1729923"/>
          </a:xfrm>
        </p:grpSpPr>
        <p:pic>
          <p:nvPicPr>
            <p:cNvPr id="15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089" y="1547540"/>
              <a:ext cx="850517" cy="835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7051" y="1544579"/>
              <a:ext cx="828850" cy="838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089" y="2435436"/>
              <a:ext cx="850517" cy="839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7051" y="2435435"/>
              <a:ext cx="828850" cy="833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3514823" y="4735204"/>
            <a:ext cx="4288510" cy="1208396"/>
          </a:xfrm>
          <a:prstGeom prst="rect">
            <a:avLst/>
          </a:prstGeom>
          <a:solidFill>
            <a:srgbClr val="6CB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/>
                </a:solidFill>
                <a:latin typeface="+mj-lt"/>
              </a:rPr>
              <a:t>1 r3 written as a mixed number is      </a:t>
            </a:r>
            <a:r>
              <a:rPr lang="en-GB" sz="2800" dirty="0">
                <a:noFill/>
                <a:latin typeface="+mj-lt"/>
              </a:rPr>
              <a:t>v</a:t>
            </a:r>
            <a:endParaRPr lang="en-GB" sz="6600" b="1" dirty="0">
              <a:noFill/>
              <a:latin typeface="+mj-lt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503838" y="5313363"/>
            <a:ext cx="225425" cy="434975"/>
            <a:chOff x="2934419" y="3996404"/>
            <a:chExt cx="225056" cy="434157"/>
          </a:xfrm>
        </p:grpSpPr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952503" y="3996404"/>
              <a:ext cx="18888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2952503" y="4215117"/>
              <a:ext cx="18888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cs typeface="Twinkl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400" b="1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23" name="Straight Connector 22"/>
            <p:cNvCxnSpPr>
              <a:cxnSpLocks/>
            </p:cNvCxnSpPr>
            <p:nvPr/>
          </p:nvCxnSpPr>
          <p:spPr>
            <a:xfrm>
              <a:off x="2934419" y="4213482"/>
              <a:ext cx="225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6133951" y="5081588"/>
            <a:ext cx="4286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5" name="Straight Arrow Connector 24"/>
          <p:cNvCxnSpPr>
            <a:cxnSpLocks/>
            <a:endCxn id="11" idx="1"/>
          </p:cNvCxnSpPr>
          <p:nvPr/>
        </p:nvCxnSpPr>
        <p:spPr>
          <a:xfrm flipV="1">
            <a:off x="6729263" y="5375334"/>
            <a:ext cx="2636937" cy="2825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 flipV="1">
            <a:off x="6464553" y="4361423"/>
            <a:ext cx="2844248" cy="100494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7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improper fractions as mixed numbers:</a:t>
            </a:r>
            <a:endParaRPr lang="en-GB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248704" y="1563592"/>
            <a:ext cx="2701837" cy="2272534"/>
            <a:chOff x="2738691" y="2083544"/>
            <a:chExt cx="1896684" cy="1758588"/>
          </a:xfrm>
        </p:grpSpPr>
        <p:pic>
          <p:nvPicPr>
            <p:cNvPr id="17" name="Pictur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8691" y="2083544"/>
              <a:ext cx="1896684" cy="175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54"/>
            <p:cNvGrpSpPr>
              <a:grpSpLocks/>
            </p:cNvGrpSpPr>
            <p:nvPr/>
          </p:nvGrpSpPr>
          <p:grpSpPr bwMode="auto">
            <a:xfrm>
              <a:off x="3354927" y="2347285"/>
              <a:ext cx="787924" cy="1209430"/>
              <a:chOff x="1236416" y="2136497"/>
              <a:chExt cx="787924" cy="1209430"/>
            </a:xfrm>
          </p:grpSpPr>
          <p:sp>
            <p:nvSpPr>
              <p:cNvPr id="19" name="Rectangle 55"/>
              <p:cNvSpPr>
                <a:spLocks noChangeArrowheads="1"/>
              </p:cNvSpPr>
              <p:nvPr/>
            </p:nvSpPr>
            <p:spPr bwMode="auto">
              <a:xfrm>
                <a:off x="1236416" y="2136497"/>
                <a:ext cx="787924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400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20" name="Rectangle 56"/>
              <p:cNvSpPr>
                <a:spLocks noChangeArrowheads="1"/>
              </p:cNvSpPr>
              <p:nvPr/>
            </p:nvSpPr>
            <p:spPr bwMode="auto">
              <a:xfrm>
                <a:off x="1236416" y="2730374"/>
                <a:ext cx="787924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4000">
                    <a:solidFill>
                      <a:schemeClr val="tx1"/>
                    </a:solidFill>
                  </a:rPr>
                  <a:t>10</a:t>
                </a:r>
              </a:p>
            </p:txBody>
          </p:sp>
          <p:cxnSp>
            <p:nvCxnSpPr>
              <p:cNvPr id="21" name="Straight Connector 20"/>
              <p:cNvCxnSpPr>
                <a:cxnSpLocks/>
              </p:cNvCxnSpPr>
              <p:nvPr/>
            </p:nvCxnSpPr>
            <p:spPr>
              <a:xfrm>
                <a:off x="1299494" y="2740940"/>
                <a:ext cx="66185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Oval 27"/>
          <p:cNvSpPr/>
          <p:nvPr/>
        </p:nvSpPr>
        <p:spPr>
          <a:xfrm>
            <a:off x="1905793" y="4706938"/>
            <a:ext cx="227013" cy="225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50975" y="5189538"/>
            <a:ext cx="165100" cy="165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61044" y="1679548"/>
                <a:ext cx="6270171" cy="358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</a:rPr>
                  <a:t>This is an improper fraction because the numerator (11) is bigger than the denominator (10).</a:t>
                </a:r>
              </a:p>
              <a:p>
                <a:endParaRPr lang="en-GB" sz="2400" dirty="0">
                  <a:latin typeface="+mj-lt"/>
                </a:endParaRPr>
              </a:p>
              <a:p>
                <a:r>
                  <a:rPr lang="en-GB" sz="2400" dirty="0" smtClean="0">
                    <a:latin typeface="+mj-lt"/>
                  </a:rPr>
                  <a:t>I know I can make one whole group of 10 out of the 11 parts and have 1 part left over.</a:t>
                </a:r>
              </a:p>
              <a:p>
                <a:endParaRPr lang="en-GB" sz="2400" dirty="0">
                  <a:latin typeface="+mj-lt"/>
                </a:endParaRPr>
              </a:p>
              <a:p>
                <a:r>
                  <a:rPr lang="en-GB" sz="2400" dirty="0" smtClean="0">
                    <a:latin typeface="+mj-lt"/>
                  </a:rPr>
                  <a:t>This means I have one whole and 1 tenth so I would write this as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.</a:t>
                </a:r>
                <a:endParaRPr lang="en-GB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44" y="1679548"/>
                <a:ext cx="6270171" cy="3580532"/>
              </a:xfrm>
              <a:prstGeom prst="rect">
                <a:avLst/>
              </a:prstGeom>
              <a:blipFill>
                <a:blip r:embed="rId3"/>
                <a:stretch>
                  <a:fillRect l="-1458" t="-1363" b="-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30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improper fractions as mixed numbers:</a:t>
            </a:r>
            <a:endParaRPr lang="en-GB" dirty="0"/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838199" y="2029809"/>
            <a:ext cx="3246121" cy="2218958"/>
            <a:chOff x="2738691" y="2083543"/>
            <a:chExt cx="1851969" cy="1717128"/>
          </a:xfrm>
        </p:grpSpPr>
        <p:pic>
          <p:nvPicPr>
            <p:cNvPr id="11" name="Picture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8691" y="2083543"/>
              <a:ext cx="1851969" cy="1717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3354927" y="2347285"/>
              <a:ext cx="787924" cy="1209430"/>
              <a:chOff x="1236416" y="2136497"/>
              <a:chExt cx="787924" cy="1209430"/>
            </a:xfrm>
          </p:grpSpPr>
          <p:sp>
            <p:nvSpPr>
              <p:cNvPr id="13" name="Rectangle 49"/>
              <p:cNvSpPr>
                <a:spLocks noChangeArrowheads="1"/>
              </p:cNvSpPr>
              <p:nvPr/>
            </p:nvSpPr>
            <p:spPr bwMode="auto">
              <a:xfrm>
                <a:off x="1236416" y="2136497"/>
                <a:ext cx="787924" cy="476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4000" dirty="0" smtClean="0">
                    <a:solidFill>
                      <a:schemeClr val="tx1"/>
                    </a:solidFill>
                  </a:rPr>
                  <a:t>13</a:t>
                </a:r>
                <a:endParaRPr lang="en-GB" altLang="en-US" sz="4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50"/>
              <p:cNvSpPr>
                <a:spLocks noChangeArrowheads="1"/>
              </p:cNvSpPr>
              <p:nvPr/>
            </p:nvSpPr>
            <p:spPr bwMode="auto">
              <a:xfrm>
                <a:off x="1236416" y="2730374"/>
                <a:ext cx="787924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400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15" name="Straight Connector 14"/>
              <p:cNvCxnSpPr>
                <a:cxnSpLocks/>
              </p:cNvCxnSpPr>
              <p:nvPr/>
            </p:nvCxnSpPr>
            <p:spPr>
              <a:xfrm>
                <a:off x="1299494" y="2741724"/>
                <a:ext cx="6618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Oval 27"/>
          <p:cNvSpPr/>
          <p:nvPr/>
        </p:nvSpPr>
        <p:spPr>
          <a:xfrm>
            <a:off x="1905793" y="4706938"/>
            <a:ext cx="227013" cy="225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50975" y="5189538"/>
            <a:ext cx="165100" cy="165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379538" y="1847860"/>
                <a:ext cx="6270171" cy="3571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</a:rPr>
                  <a:t>This is an improper fraction because the numerator </a:t>
                </a:r>
                <a:r>
                  <a:rPr lang="en-GB" sz="2400" dirty="0" smtClean="0">
                    <a:latin typeface="+mj-lt"/>
                  </a:rPr>
                  <a:t>(13) </a:t>
                </a:r>
                <a:r>
                  <a:rPr lang="en-GB" sz="2400" dirty="0" smtClean="0">
                    <a:latin typeface="+mj-lt"/>
                  </a:rPr>
                  <a:t>is bigger than the denominator (5).</a:t>
                </a:r>
              </a:p>
              <a:p>
                <a:endParaRPr lang="en-GB" sz="2400" dirty="0">
                  <a:latin typeface="+mj-lt"/>
                </a:endParaRPr>
              </a:p>
              <a:p>
                <a:r>
                  <a:rPr lang="en-GB" sz="2400" dirty="0" smtClean="0">
                    <a:latin typeface="+mj-lt"/>
                  </a:rPr>
                  <a:t>I know I can make </a:t>
                </a:r>
                <a:r>
                  <a:rPr lang="en-GB" sz="2400" dirty="0" smtClean="0">
                    <a:latin typeface="+mj-lt"/>
                  </a:rPr>
                  <a:t>two </a:t>
                </a:r>
                <a:r>
                  <a:rPr lang="en-GB" sz="2400" dirty="0" smtClean="0">
                    <a:latin typeface="+mj-lt"/>
                  </a:rPr>
                  <a:t>whole </a:t>
                </a:r>
                <a:r>
                  <a:rPr lang="en-GB" sz="2400" dirty="0" smtClean="0">
                    <a:latin typeface="+mj-lt"/>
                  </a:rPr>
                  <a:t>groups </a:t>
                </a:r>
                <a:r>
                  <a:rPr lang="en-GB" sz="2400" dirty="0" smtClean="0">
                    <a:latin typeface="+mj-lt"/>
                  </a:rPr>
                  <a:t>of 5 out of the </a:t>
                </a:r>
                <a:r>
                  <a:rPr lang="en-GB" sz="2400" dirty="0" smtClean="0">
                    <a:latin typeface="+mj-lt"/>
                  </a:rPr>
                  <a:t>13 </a:t>
                </a:r>
                <a:r>
                  <a:rPr lang="en-GB" sz="2400" dirty="0" smtClean="0">
                    <a:latin typeface="+mj-lt"/>
                  </a:rPr>
                  <a:t>parts and have 3 parts left over.</a:t>
                </a:r>
              </a:p>
              <a:p>
                <a:endParaRPr lang="en-GB" sz="2400" dirty="0">
                  <a:latin typeface="+mj-lt"/>
                </a:endParaRPr>
              </a:p>
              <a:p>
                <a:r>
                  <a:rPr lang="en-GB" sz="2400" dirty="0" smtClean="0">
                    <a:latin typeface="+mj-lt"/>
                  </a:rPr>
                  <a:t>This means I have </a:t>
                </a:r>
                <a:r>
                  <a:rPr lang="en-GB" sz="2400" dirty="0" smtClean="0">
                    <a:latin typeface="+mj-lt"/>
                  </a:rPr>
                  <a:t>two wholes </a:t>
                </a:r>
                <a:r>
                  <a:rPr lang="en-GB" sz="2400" dirty="0" smtClean="0">
                    <a:latin typeface="+mj-lt"/>
                  </a:rPr>
                  <a:t>and 3 fifths so I would write this as </a:t>
                </a:r>
                <a:r>
                  <a:rPr lang="en-GB" sz="2400" dirty="0" smtClean="0">
                    <a:latin typeface="+mj-lt"/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.</a:t>
                </a:r>
                <a:endParaRPr lang="en-GB" sz="2400" dirty="0">
                  <a:latin typeface="+mj-lt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538" y="1847860"/>
                <a:ext cx="6270171" cy="3571619"/>
              </a:xfrm>
              <a:prstGeom prst="rect">
                <a:avLst/>
              </a:prstGeom>
              <a:blipFill>
                <a:blip r:embed="rId3"/>
                <a:stretch>
                  <a:fillRect l="-1458" t="-1365" b="-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66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these improper fractions as mixed numbers:</a:t>
            </a:r>
            <a:endParaRPr lang="en-GB" dirty="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834833" y="2237590"/>
            <a:ext cx="2586832" cy="2405045"/>
            <a:chOff x="2738691" y="2083544"/>
            <a:chExt cx="1896684" cy="1758588"/>
          </a:xfrm>
        </p:grpSpPr>
        <p:pic>
          <p:nvPicPr>
            <p:cNvPr id="23" name="Picture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8691" y="2083544"/>
              <a:ext cx="1896684" cy="175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60"/>
            <p:cNvGrpSpPr>
              <a:grpSpLocks/>
            </p:cNvGrpSpPr>
            <p:nvPr/>
          </p:nvGrpSpPr>
          <p:grpSpPr bwMode="auto">
            <a:xfrm>
              <a:off x="3354927" y="2347285"/>
              <a:ext cx="787924" cy="1209430"/>
              <a:chOff x="1236416" y="2136497"/>
              <a:chExt cx="787924" cy="1209430"/>
            </a:xfrm>
          </p:grpSpPr>
          <p:sp>
            <p:nvSpPr>
              <p:cNvPr id="25" name="Rectangle 61"/>
              <p:cNvSpPr>
                <a:spLocks noChangeArrowheads="1"/>
              </p:cNvSpPr>
              <p:nvPr/>
            </p:nvSpPr>
            <p:spPr bwMode="auto">
              <a:xfrm>
                <a:off x="1236416" y="2136497"/>
                <a:ext cx="787924" cy="4500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40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6" name="Rectangle 62"/>
              <p:cNvSpPr>
                <a:spLocks noChangeArrowheads="1"/>
              </p:cNvSpPr>
              <p:nvPr/>
            </p:nvSpPr>
            <p:spPr bwMode="auto">
              <a:xfrm>
                <a:off x="1236416" y="2730374"/>
                <a:ext cx="787924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itchFamily="2" charset="0"/>
                    <a:cs typeface="Twinkl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40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27" name="Straight Connector 26"/>
              <p:cNvCxnSpPr>
                <a:cxnSpLocks/>
              </p:cNvCxnSpPr>
              <p:nvPr/>
            </p:nvCxnSpPr>
            <p:spPr>
              <a:xfrm>
                <a:off x="1299494" y="2740940"/>
                <a:ext cx="66185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Oval 27"/>
          <p:cNvSpPr/>
          <p:nvPr/>
        </p:nvSpPr>
        <p:spPr>
          <a:xfrm>
            <a:off x="1905793" y="4706938"/>
            <a:ext cx="227013" cy="225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50975" y="5189538"/>
            <a:ext cx="165100" cy="165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7086307" y="2360668"/>
            <a:ext cx="2703458" cy="3162754"/>
            <a:chOff x="7086307" y="2360668"/>
            <a:chExt cx="2703458" cy="3162754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086307" y="2360668"/>
              <a:ext cx="2703458" cy="2458982"/>
              <a:chOff x="2738691" y="2083544"/>
              <a:chExt cx="1896684" cy="1758588"/>
            </a:xfrm>
          </p:grpSpPr>
          <p:pic>
            <p:nvPicPr>
              <p:cNvPr id="5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8691" y="2083544"/>
                <a:ext cx="1896684" cy="1758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" name="Group 44"/>
              <p:cNvGrpSpPr>
                <a:grpSpLocks/>
              </p:cNvGrpSpPr>
              <p:nvPr/>
            </p:nvGrpSpPr>
            <p:grpSpPr bwMode="auto">
              <a:xfrm>
                <a:off x="3354927" y="2347285"/>
                <a:ext cx="787924" cy="1209430"/>
                <a:chOff x="1236416" y="2136497"/>
                <a:chExt cx="787924" cy="1209430"/>
              </a:xfrm>
            </p:grpSpPr>
            <p:sp>
              <p:nvSpPr>
                <p:cNvPr id="7" name="Rectangle 4"/>
                <p:cNvSpPr>
                  <a:spLocks noChangeArrowheads="1"/>
                </p:cNvSpPr>
                <p:nvPr/>
              </p:nvSpPr>
              <p:spPr bwMode="auto">
                <a:xfrm>
                  <a:off x="1236416" y="2136497"/>
                  <a:ext cx="787924" cy="6155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4000">
                      <a:solidFill>
                        <a:schemeClr val="tx1"/>
                      </a:solidFill>
                    </a:rPr>
                    <a:t>14</a:t>
                  </a:r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1236416" y="2730374"/>
                  <a:ext cx="787924" cy="6155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itchFamily="2" charset="0"/>
                      <a:cs typeface="Twinkl" pitchFamily="2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400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cxnSp>
              <p:nvCxnSpPr>
                <p:cNvPr id="9" name="Straight Connector 8"/>
                <p:cNvCxnSpPr>
                  <a:cxnSpLocks/>
                </p:cNvCxnSpPr>
                <p:nvPr/>
              </p:nvCxnSpPr>
              <p:spPr>
                <a:xfrm>
                  <a:off x="1299494" y="2740941"/>
                  <a:ext cx="66185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Oval 16"/>
            <p:cNvSpPr/>
            <p:nvPr/>
          </p:nvSpPr>
          <p:spPr>
            <a:xfrm>
              <a:off x="7737652" y="4875722"/>
              <a:ext cx="227013" cy="2254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7282834" y="5358322"/>
              <a:ext cx="165100" cy="165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6667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you get them correct?</a:t>
            </a:r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905793" y="4706938"/>
            <a:ext cx="227013" cy="225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50975" y="5189538"/>
            <a:ext cx="165100" cy="165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1688005" y="2310131"/>
            <a:ext cx="3501991" cy="2193925"/>
            <a:chOff x="4329918" y="3062134"/>
            <a:chExt cx="2213051" cy="1757363"/>
          </a:xfrm>
        </p:grpSpPr>
        <p:pic>
          <p:nvPicPr>
            <p:cNvPr id="67" name="Picture 7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9918" y="3062134"/>
              <a:ext cx="1895475" cy="1757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8" name="Group 16"/>
            <p:cNvGrpSpPr>
              <a:grpSpLocks/>
            </p:cNvGrpSpPr>
            <p:nvPr/>
          </p:nvGrpSpPr>
          <p:grpSpPr bwMode="auto">
            <a:xfrm>
              <a:off x="4700328" y="3539160"/>
              <a:ext cx="441808" cy="615125"/>
              <a:chOff x="4847741" y="4200613"/>
              <a:chExt cx="442090" cy="615554"/>
            </a:xfrm>
          </p:grpSpPr>
          <p:sp>
            <p:nvSpPr>
              <p:cNvPr id="81" name="Rectangle 84"/>
              <p:cNvSpPr>
                <a:spLocks noChangeArrowheads="1"/>
              </p:cNvSpPr>
              <p:nvPr/>
            </p:nvSpPr>
            <p:spPr bwMode="auto">
              <a:xfrm>
                <a:off x="4847741" y="4200613"/>
                <a:ext cx="442090" cy="246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5"/>
              <p:cNvSpPr>
                <a:spLocks noChangeArrowheads="1"/>
              </p:cNvSpPr>
              <p:nvPr/>
            </p:nvSpPr>
            <p:spPr bwMode="auto">
              <a:xfrm>
                <a:off x="4847741" y="4508390"/>
                <a:ext cx="44209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3" name="Straight Connector 82"/>
              <p:cNvCxnSpPr>
                <a:cxnSpLocks/>
              </p:cNvCxnSpPr>
              <p:nvPr/>
            </p:nvCxnSpPr>
            <p:spPr>
              <a:xfrm>
                <a:off x="4946489" y="4508180"/>
                <a:ext cx="2446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ectangle 78"/>
            <p:cNvSpPr>
              <a:spLocks noChangeArrowheads="1"/>
            </p:cNvSpPr>
            <p:nvPr/>
          </p:nvSpPr>
          <p:spPr bwMode="auto">
            <a:xfrm>
              <a:off x="5007937" y="3659036"/>
              <a:ext cx="320717" cy="36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70" name="Rectangle 79"/>
            <p:cNvSpPr>
              <a:spLocks noChangeArrowheads="1"/>
            </p:cNvSpPr>
            <p:nvPr/>
          </p:nvSpPr>
          <p:spPr bwMode="auto">
            <a:xfrm>
              <a:off x="5159517" y="3531144"/>
              <a:ext cx="346349" cy="599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3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71" name="Group 17"/>
            <p:cNvGrpSpPr>
              <a:grpSpLocks/>
            </p:cNvGrpSpPr>
            <p:nvPr/>
          </p:nvGrpSpPr>
          <p:grpSpPr bwMode="auto">
            <a:xfrm>
              <a:off x="5324875" y="3539160"/>
              <a:ext cx="441808" cy="615125"/>
              <a:chOff x="5527278" y="4200613"/>
              <a:chExt cx="442090" cy="615554"/>
            </a:xfrm>
          </p:grpSpPr>
          <p:sp>
            <p:nvSpPr>
              <p:cNvPr id="78" name="Rectangle 81"/>
              <p:cNvSpPr>
                <a:spLocks noChangeArrowheads="1"/>
              </p:cNvSpPr>
              <p:nvPr/>
            </p:nvSpPr>
            <p:spPr bwMode="auto">
              <a:xfrm>
                <a:off x="5527278" y="4200613"/>
                <a:ext cx="442090" cy="246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9" name="Rectangle 82"/>
              <p:cNvSpPr>
                <a:spLocks noChangeArrowheads="1"/>
              </p:cNvSpPr>
              <p:nvPr/>
            </p:nvSpPr>
            <p:spPr bwMode="auto">
              <a:xfrm>
                <a:off x="5527278" y="4508390"/>
                <a:ext cx="44209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0" name="Straight Connector 79"/>
              <p:cNvCxnSpPr>
                <a:cxnSpLocks/>
              </p:cNvCxnSpPr>
              <p:nvPr/>
            </p:nvCxnSpPr>
            <p:spPr>
              <a:xfrm>
                <a:off x="5630132" y="4508180"/>
                <a:ext cx="2366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87"/>
            <p:cNvSpPr>
              <a:spLocks noChangeArrowheads="1"/>
            </p:cNvSpPr>
            <p:nvPr/>
          </p:nvSpPr>
          <p:spPr bwMode="auto">
            <a:xfrm>
              <a:off x="5813372" y="3636251"/>
              <a:ext cx="116738" cy="29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90"/>
            <p:cNvSpPr>
              <a:spLocks noChangeArrowheads="1"/>
            </p:cNvSpPr>
            <p:nvPr/>
          </p:nvSpPr>
          <p:spPr bwMode="auto">
            <a:xfrm>
              <a:off x="6101161" y="3536981"/>
              <a:ext cx="441808" cy="246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6053459" y="3531144"/>
              <a:ext cx="116738" cy="480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anose="020B0604020202020204" pitchFamily="2" charset="0"/>
                  <a:cs typeface="Twinkl" panose="020B0604020202020204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sz="33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6274" y="2024434"/>
            <a:ext cx="3001961" cy="3002495"/>
            <a:chOff x="7106274" y="2024434"/>
            <a:chExt cx="3001961" cy="3002495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7106274" y="2024434"/>
              <a:ext cx="3001961" cy="2195906"/>
              <a:chOff x="914853" y="2153746"/>
              <a:chExt cx="1896684" cy="1758588"/>
            </a:xfrm>
          </p:grpSpPr>
          <p:pic>
            <p:nvPicPr>
              <p:cNvPr id="55" name="Picture 9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853" y="2153746"/>
                <a:ext cx="1896684" cy="1758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6" name="Group 95"/>
              <p:cNvGrpSpPr>
                <a:grpSpLocks/>
              </p:cNvGrpSpPr>
              <p:nvPr/>
            </p:nvGrpSpPr>
            <p:grpSpPr bwMode="auto">
              <a:xfrm>
                <a:off x="1213525" y="2648426"/>
                <a:ext cx="442090" cy="615554"/>
                <a:chOff x="1586511" y="2596289"/>
                <a:chExt cx="442090" cy="615554"/>
              </a:xfrm>
            </p:grpSpPr>
            <p:sp>
              <p:nvSpPr>
                <p:cNvPr id="63" name="Rectangle 102"/>
                <p:cNvSpPr>
                  <a:spLocks noChangeArrowheads="1"/>
                </p:cNvSpPr>
                <p:nvPr/>
              </p:nvSpPr>
              <p:spPr bwMode="auto">
                <a:xfrm>
                  <a:off x="1586511" y="2596289"/>
                  <a:ext cx="44209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b="1">
                      <a:solidFill>
                        <a:schemeClr val="tx1"/>
                      </a:solidFill>
                    </a:rPr>
                    <a:t>14</a:t>
                  </a:r>
                </a:p>
              </p:txBody>
            </p:sp>
            <p:sp>
              <p:nvSpPr>
                <p:cNvPr id="64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86511" y="2904066"/>
                  <a:ext cx="44209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b="1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cxnSp>
              <p:nvCxnSpPr>
                <p:cNvPr id="65" name="Straight Connector 64"/>
                <p:cNvCxnSpPr>
                  <a:cxnSpLocks/>
                </p:cNvCxnSpPr>
                <p:nvPr/>
              </p:nvCxnSpPr>
              <p:spPr>
                <a:xfrm>
                  <a:off x="1648129" y="2904718"/>
                  <a:ext cx="31902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Rectangle 96"/>
              <p:cNvSpPr>
                <a:spLocks noChangeArrowheads="1"/>
              </p:cNvSpPr>
              <p:nvPr/>
            </p:nvSpPr>
            <p:spPr bwMode="auto">
              <a:xfrm>
                <a:off x="1626401" y="2768385"/>
                <a:ext cx="3209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>
                    <a:solidFill>
                      <a:schemeClr val="tx1"/>
                    </a:solidFill>
                  </a:rPr>
                  <a:t>=</a:t>
                </a:r>
              </a:p>
            </p:txBody>
          </p:sp>
          <p:sp>
            <p:nvSpPr>
              <p:cNvPr id="58" name="Rectangle 97"/>
              <p:cNvSpPr>
                <a:spLocks noChangeArrowheads="1"/>
              </p:cNvSpPr>
              <p:nvPr/>
            </p:nvSpPr>
            <p:spPr bwMode="auto">
              <a:xfrm>
                <a:off x="1836322" y="2640404"/>
                <a:ext cx="346570" cy="600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>
                    <a:solidFill>
                      <a:srgbClr val="1C1C1C"/>
                    </a:solidFill>
                    <a:latin typeface="Twinkl" panose="020B0604020202020204" pitchFamily="2" charset="0"/>
                    <a:cs typeface="Twinkl" panose="020B0604020202020204" pitchFamily="2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en-US" sz="3300">
                    <a:solidFill>
                      <a:schemeClr val="tx1"/>
                    </a:solidFill>
                  </a:rPr>
                  <a:t>1</a:t>
                </a:r>
              </a:p>
            </p:txBody>
          </p:sp>
          <p:grpSp>
            <p:nvGrpSpPr>
              <p:cNvPr id="59" name="Group 98"/>
              <p:cNvGrpSpPr>
                <a:grpSpLocks/>
              </p:cNvGrpSpPr>
              <p:nvPr/>
            </p:nvGrpSpPr>
            <p:grpSpPr bwMode="auto">
              <a:xfrm>
                <a:off x="2079798" y="2648426"/>
                <a:ext cx="442090" cy="615554"/>
                <a:chOff x="1586511" y="2596289"/>
                <a:chExt cx="442090" cy="615554"/>
              </a:xfrm>
            </p:grpSpPr>
            <p:sp>
              <p:nvSpPr>
                <p:cNvPr id="60" name="Rectangle 99"/>
                <p:cNvSpPr>
                  <a:spLocks noChangeArrowheads="1"/>
                </p:cNvSpPr>
                <p:nvPr/>
              </p:nvSpPr>
              <p:spPr bwMode="auto">
                <a:xfrm>
                  <a:off x="1586511" y="2596289"/>
                  <a:ext cx="44209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b="1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61" name="Rectangle 100"/>
                <p:cNvSpPr>
                  <a:spLocks noChangeArrowheads="1"/>
                </p:cNvSpPr>
                <p:nvPr/>
              </p:nvSpPr>
              <p:spPr bwMode="auto">
                <a:xfrm>
                  <a:off x="1586511" y="2904066"/>
                  <a:ext cx="44209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400">
                      <a:solidFill>
                        <a:srgbClr val="1C1C1C"/>
                      </a:solidFill>
                      <a:latin typeface="Twinkl" panose="020B0604020202020204" pitchFamily="2" charset="0"/>
                      <a:cs typeface="Twinkl" panose="020B0604020202020204" pitchFamily="2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000" b="1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cxnSp>
              <p:nvCxnSpPr>
                <p:cNvPr id="62" name="Straight Connector 61"/>
                <p:cNvCxnSpPr>
                  <a:cxnSpLocks/>
                </p:cNvCxnSpPr>
                <p:nvPr/>
              </p:nvCxnSpPr>
              <p:spPr>
                <a:xfrm>
                  <a:off x="1648459" y="2904718"/>
                  <a:ext cx="31902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Oval 31"/>
            <p:cNvSpPr/>
            <p:nvPr/>
          </p:nvSpPr>
          <p:spPr>
            <a:xfrm>
              <a:off x="7964362" y="4379229"/>
              <a:ext cx="227013" cy="2254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7509544" y="4861829"/>
              <a:ext cx="165100" cy="165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723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195989"/>
            <a:ext cx="10515600" cy="1325563"/>
          </a:xfrm>
        </p:spPr>
        <p:txBody>
          <a:bodyPr>
            <a:noAutofit/>
          </a:bodyPr>
          <a:lstStyle/>
          <a:p>
            <a:r>
              <a:rPr lang="en-GB" sz="3600" dirty="0" smtClean="0"/>
              <a:t>Circle or write down the mixed number that is the same as the improper fraction. The first one has been done for you.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08" y="1622031"/>
            <a:ext cx="9672229" cy="511156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93326" y="1874580"/>
            <a:ext cx="1175657" cy="7989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82662" y="265201"/>
            <a:ext cx="6065247" cy="6431689"/>
            <a:chOff x="2625907" y="99738"/>
            <a:chExt cx="6396173" cy="695420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5907" y="99738"/>
              <a:ext cx="6396173" cy="3827219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25907" y="3831947"/>
              <a:ext cx="6396173" cy="3221998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306075" y="699761"/>
                <a:ext cx="494046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075" y="699761"/>
                <a:ext cx="494046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8056600" y="699761"/>
                <a:ext cx="53251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600" y="699761"/>
                <a:ext cx="532518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6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344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Twinkl</vt:lpstr>
      <vt:lpstr>Office Theme</vt:lpstr>
      <vt:lpstr>Class 4 Maths </vt:lpstr>
      <vt:lpstr>Patterns and Connections</vt:lpstr>
      <vt:lpstr>Improper fractions to mixed numbers</vt:lpstr>
      <vt:lpstr>Writing improper fractions as mixed numbers:</vt:lpstr>
      <vt:lpstr>Writing improper fractions as mixed numbers:</vt:lpstr>
      <vt:lpstr>Write these improper fractions as mixed numbers:</vt:lpstr>
      <vt:lpstr>Did you get them correct?</vt:lpstr>
      <vt:lpstr>Circle or write down the mixed number that is the same as the improper fraction. The first one has been done for you.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Maths</dc:title>
  <dc:creator>Nicola Lucas</dc:creator>
  <cp:lastModifiedBy>Nicola Lucas</cp:lastModifiedBy>
  <cp:revision>45</cp:revision>
  <dcterms:created xsi:type="dcterms:W3CDTF">2020-05-04T10:32:16Z</dcterms:created>
  <dcterms:modified xsi:type="dcterms:W3CDTF">2020-05-13T17:26:00Z</dcterms:modified>
</cp:coreProperties>
</file>