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E0F89-C392-467E-9402-0C97C49E7CAE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114B2-7730-48F0-BAAD-FBCD8FD35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3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CC1801-A45D-42B5-95B9-44A71AE921F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385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1AEB9F-83FD-4E80-A4FC-63438207C606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992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C4A087-7E7C-4556-8C58-9B70268A54DD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29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6E7ADF-88E5-4C21-880F-790474839499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3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83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6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1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72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4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13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1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6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66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48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BD857-1DEF-41BB-AFF6-FA97732875F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19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Class 4 Maths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6</a:t>
            </a:r>
          </a:p>
          <a:p>
            <a:r>
              <a:rPr lang="en-GB" dirty="0" smtClean="0"/>
              <a:t>Converting mixed numbers to improper fractions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06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20188" y="330925"/>
                <a:ext cx="11197046" cy="2960915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Miss Lucas has a party. She orders 5 pizzas. </a:t>
                </a:r>
                <a:br>
                  <a:rPr lang="en-GB" dirty="0" smtClean="0"/>
                </a:br>
                <a:r>
                  <a:rPr lang="en-GB" dirty="0" smtClean="0"/>
                  <a:t>She eats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/>
                        </m:ctrlPr>
                      </m:fPr>
                      <m:num>
                        <m:r>
                          <a:rPr lang="en-GB" b="0" i="1" smtClean="0"/>
                          <m:t>7</m:t>
                        </m:r>
                      </m:num>
                      <m:den>
                        <m:r>
                          <a:rPr lang="en-GB" b="0" i="1" smtClean="0"/>
                          <m:t>4</m:t>
                        </m:r>
                      </m:den>
                    </m:f>
                  </m:oMath>
                </a14:m>
                <a:r>
                  <a:rPr lang="en-GB" dirty="0" smtClean="0"/>
                  <a:t> of the pizza. </a:t>
                </a:r>
                <a:br>
                  <a:rPr lang="en-GB" dirty="0" smtClean="0"/>
                </a:br>
                <a:r>
                  <a:rPr lang="en-GB" dirty="0" smtClean="0"/>
                  <a:t>Her friend eats </a:t>
                </a:r>
                <a14:m>
                  <m:oMath xmlns:m="http://schemas.openxmlformats.org/officeDocument/2006/math">
                    <m:r>
                      <a:rPr lang="en-GB" b="0" i="0" smtClean="0"/>
                      <m:t>1</m:t>
                    </m:r>
                    <m:f>
                      <m:fPr>
                        <m:ctrlPr>
                          <a:rPr lang="en-GB" i="1"/>
                        </m:ctrlPr>
                      </m:fPr>
                      <m:num>
                        <m:r>
                          <a:rPr lang="en-GB" b="0" i="1" smtClean="0"/>
                          <m:t>1</m:t>
                        </m:r>
                      </m:num>
                      <m:den>
                        <m:r>
                          <a:rPr lang="en-GB" b="0" i="1" smtClean="0"/>
                          <m:t>4</m:t>
                        </m:r>
                      </m:den>
                    </m:f>
                  </m:oMath>
                </a14:m>
                <a:r>
                  <a:rPr lang="en-GB" dirty="0" smtClean="0"/>
                  <a:t>. Who eats the most pizza?</a:t>
                </a:r>
                <a:endParaRPr lang="en-GB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20188" y="330925"/>
                <a:ext cx="11197046" cy="2960915"/>
              </a:xfrm>
              <a:blipFill>
                <a:blip r:embed="rId2"/>
                <a:stretch>
                  <a:fillRect l="-22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14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03561"/>
          </a:xfrm>
        </p:spPr>
        <p:txBody>
          <a:bodyPr/>
          <a:lstStyle/>
          <a:p>
            <a:r>
              <a:rPr lang="en-GB" dirty="0" smtClean="0"/>
              <a:t>End of sessions 1.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Well done everyone! You have worked hard to convert between mixed numbers and improper fractions.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5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0"/>
            <a:ext cx="10515600" cy="1042988"/>
          </a:xfrm>
        </p:spPr>
        <p:txBody>
          <a:bodyPr/>
          <a:lstStyle/>
          <a:p>
            <a:r>
              <a:rPr lang="en-GB" dirty="0" smtClean="0"/>
              <a:t>Patterns and Connections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4824" y="912359"/>
                <a:ext cx="11469461" cy="594564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Greater than, less than or equal to? Use </a:t>
                </a:r>
                <a:r>
                  <a:rPr lang="en-GB" b="1" dirty="0" smtClean="0">
                    <a:latin typeface="+mj-lt"/>
                  </a:rPr>
                  <a:t>&gt;, &lt; </a:t>
                </a:r>
                <a:r>
                  <a:rPr lang="en-GB" dirty="0" smtClean="0">
                    <a:latin typeface="+mj-lt"/>
                  </a:rPr>
                  <a:t>or = to complete the following:</a:t>
                </a:r>
              </a:p>
              <a:p>
                <a:pPr marL="0" indent="0">
                  <a:buNone/>
                </a:pPr>
                <a:endParaRPr lang="en-GB" dirty="0">
                  <a:latin typeface="+mj-lt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n-GB" sz="2400" dirty="0">
                  <a:latin typeface="+mj-lt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n-GB" sz="2400" dirty="0">
                  <a:latin typeface="+mj-lt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n-GB" sz="2400" dirty="0">
                  <a:latin typeface="+mj-lt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n-GB" sz="2400" dirty="0" smtClean="0">
                  <a:latin typeface="+mj-lt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824" y="912359"/>
                <a:ext cx="11469461" cy="5945641"/>
              </a:xfrm>
              <a:blipFill>
                <a:blip r:embed="rId2"/>
                <a:stretch>
                  <a:fillRect l="-1116" t="-17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1258388" y="1955347"/>
            <a:ext cx="478971" cy="41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58388" y="3076712"/>
            <a:ext cx="478971" cy="41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258389" y="4137390"/>
            <a:ext cx="478971" cy="41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258388" y="5198068"/>
            <a:ext cx="478971" cy="41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258388" y="6171114"/>
            <a:ext cx="478971" cy="41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49" y="80701"/>
            <a:ext cx="10515600" cy="1718504"/>
          </a:xfrm>
        </p:spPr>
        <p:txBody>
          <a:bodyPr>
            <a:normAutofit/>
          </a:bodyPr>
          <a:lstStyle/>
          <a:p>
            <a:pPr algn="ctr"/>
            <a:r>
              <a:rPr lang="en-GB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Reminder</a:t>
            </a:r>
            <a:r>
              <a:rPr lang="en-GB" sz="5400" b="1" dirty="0" smtClean="0"/>
              <a:t/>
            </a:r>
            <a:br>
              <a:rPr lang="en-GB" sz="5400" b="1" dirty="0" smtClean="0"/>
            </a:br>
            <a:r>
              <a:rPr lang="en-GB" sz="5400" b="1" dirty="0" smtClean="0"/>
              <a:t>Improper fractions to mixed numbers</a:t>
            </a:r>
            <a:endParaRPr lang="en-GB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409484" y="1683023"/>
            <a:ext cx="11207930" cy="1079884"/>
          </a:xfrm>
          <a:prstGeom prst="rect">
            <a:avLst/>
          </a:prstGeom>
          <a:solidFill>
            <a:srgbClr val="C0DE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schemeClr val="tx1"/>
                </a:solidFill>
                <a:latin typeface="+mj-lt"/>
              </a:rPr>
              <a:t>Remember, </a:t>
            </a:r>
            <a:r>
              <a:rPr lang="en-GB" sz="2800" b="1" dirty="0" smtClean="0">
                <a:solidFill>
                  <a:schemeClr val="tx1"/>
                </a:solidFill>
                <a:latin typeface="+mj-lt"/>
              </a:rPr>
              <a:t>to convert </a:t>
            </a:r>
            <a:r>
              <a:rPr lang="en-GB" sz="2800" b="1" dirty="0">
                <a:solidFill>
                  <a:schemeClr val="tx1"/>
                </a:solidFill>
                <a:latin typeface="+mj-lt"/>
              </a:rPr>
              <a:t>an improper fraction into a mixed </a:t>
            </a:r>
            <a:r>
              <a:rPr lang="en-GB" sz="2800" b="1" dirty="0" smtClean="0">
                <a:solidFill>
                  <a:schemeClr val="tx1"/>
                </a:solidFill>
                <a:latin typeface="+mj-lt"/>
              </a:rPr>
              <a:t>number</a:t>
            </a:r>
            <a:r>
              <a:rPr lang="en-GB" sz="2800" dirty="0" smtClean="0">
                <a:solidFill>
                  <a:schemeClr val="tx1"/>
                </a:solidFill>
                <a:latin typeface="+mj-lt"/>
              </a:rPr>
              <a:t>, you need to find out how many times the denominator ‘fits’ into the numerator. </a:t>
            </a:r>
            <a:endParaRPr lang="en-GB" sz="28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818458" y="4677047"/>
            <a:ext cx="7983855" cy="1562100"/>
            <a:chOff x="1322070" y="4441916"/>
            <a:chExt cx="7983855" cy="15621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6075" y="4441916"/>
              <a:ext cx="6419850" cy="1562100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2"/>
            <a:srcRect r="75638"/>
            <a:stretch/>
          </p:blipFill>
          <p:spPr>
            <a:xfrm>
              <a:off x="1322070" y="4441916"/>
              <a:ext cx="1564005" cy="156210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255088" y="2887475"/>
                <a:ext cx="704039" cy="1067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en-GB" sz="4400" i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088" y="2887475"/>
                <a:ext cx="704039" cy="10671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070826" y="2844583"/>
                <a:ext cx="1008096" cy="1067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0" smtClean="0">
                        <a:latin typeface="Cambria Math" panose="02040503050406030204" pitchFamily="18" charset="0"/>
                      </a:rPr>
                      <m:t>4 </m:t>
                    </m:r>
                    <m:f>
                      <m:fPr>
                        <m:ctrlPr>
                          <a:rPr lang="en-GB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4400" i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826" y="2844583"/>
                <a:ext cx="1008096" cy="10671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329717" y="3058783"/>
            <a:ext cx="3705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=</a:t>
            </a:r>
            <a:endParaRPr lang="en-GB" sz="4400" dirty="0"/>
          </a:p>
        </p:txBody>
      </p:sp>
      <p:sp>
        <p:nvSpPr>
          <p:cNvPr id="32" name="Rectangle 31"/>
          <p:cNvSpPr/>
          <p:nvPr/>
        </p:nvSpPr>
        <p:spPr>
          <a:xfrm>
            <a:off x="2395917" y="6269083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+mj-lt"/>
              </a:rPr>
              <a:t>4 </a:t>
            </a:r>
            <a:endParaRPr lang="en-GB" sz="2400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24272" y="6269083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+mj-lt"/>
              </a:rPr>
              <a:t>8 </a:t>
            </a:r>
            <a:endParaRPr lang="en-GB" sz="2400" dirty="0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604363" y="6269083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+mj-lt"/>
              </a:rPr>
              <a:t>12 </a:t>
            </a:r>
            <a:endParaRPr lang="en-GB" sz="2400" dirty="0"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235403" y="6239147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+mj-lt"/>
              </a:rPr>
              <a:t>16 </a:t>
            </a:r>
            <a:endParaRPr lang="en-GB" sz="2400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22887" y="2959987"/>
            <a:ext cx="1459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Numerator</a:t>
            </a:r>
            <a:endParaRPr lang="en-GB" sz="2000" b="1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09850" y="3584453"/>
            <a:ext cx="1686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Denominator</a:t>
            </a:r>
            <a:endParaRPr lang="en-GB" sz="2000" b="1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30560" y="3978614"/>
            <a:ext cx="281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</a:rPr>
              <a:t>How many times does 4 ‘fit’ completely into 19?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47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087" y="-114300"/>
            <a:ext cx="11811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smtClean="0">
                <a:solidFill>
                  <a:srgbClr val="0000FF"/>
                </a:solidFill>
              </a:rPr>
              <a:t>Now we will look at changing a </a:t>
            </a:r>
            <a:r>
              <a:rPr lang="en-US" altLang="en-US" sz="3200" b="1" dirty="0">
                <a:solidFill>
                  <a:srgbClr val="0000FF"/>
                </a:solidFill>
              </a:rPr>
              <a:t>mixed number 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into an improper fraction</a:t>
            </a:r>
            <a:endParaRPr lang="en-US" altLang="en-US" sz="3200" b="1" dirty="0">
              <a:solidFill>
                <a:srgbClr val="0000FF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3737" y="1142773"/>
            <a:ext cx="9936480" cy="4525963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3200" b="1" u="sng" dirty="0">
                <a:latin typeface="+mj-lt"/>
              </a:rPr>
              <a:t>Multiply</a:t>
            </a:r>
            <a:r>
              <a:rPr lang="en-US" altLang="en-US" sz="3200" dirty="0">
                <a:latin typeface="+mj-lt"/>
              </a:rPr>
              <a:t> the whole number by the denominator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b="1" u="sng" dirty="0">
                <a:latin typeface="+mj-lt"/>
              </a:rPr>
              <a:t>Add</a:t>
            </a:r>
            <a:r>
              <a:rPr lang="en-US" altLang="en-US" sz="3200" u="sng" dirty="0">
                <a:latin typeface="+mj-lt"/>
              </a:rPr>
              <a:t> </a:t>
            </a:r>
            <a:r>
              <a:rPr lang="en-US" altLang="en-US" sz="3200" dirty="0">
                <a:latin typeface="+mj-lt"/>
              </a:rPr>
              <a:t>your answer to the numerator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>
                <a:latin typeface="+mj-lt"/>
              </a:rPr>
              <a:t>Put that number </a:t>
            </a:r>
            <a:r>
              <a:rPr lang="en-US" altLang="en-US" sz="3200" b="1" u="sng" dirty="0">
                <a:latin typeface="+mj-lt"/>
              </a:rPr>
              <a:t>on top </a:t>
            </a:r>
            <a:r>
              <a:rPr lang="en-US" altLang="en-US" sz="3200" dirty="0">
                <a:latin typeface="+mj-lt"/>
              </a:rPr>
              <a:t>of the denominator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15983" y="3276600"/>
            <a:ext cx="352698" cy="2392136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868136" y="3276600"/>
            <a:ext cx="352698" cy="2392136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454332" y="3276600"/>
            <a:ext cx="352698" cy="2392136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815737" y="3276600"/>
            <a:ext cx="352698" cy="2392136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450919" y="3276600"/>
            <a:ext cx="352698" cy="2392136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821305" y="3276600"/>
            <a:ext cx="352698" cy="2392136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023782" y="4105925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latin typeface="+mj-lt"/>
              </a:rPr>
              <a:t>=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557703" y="3702518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FF0000"/>
                </a:solidFill>
                <a:latin typeface="+mj-lt"/>
                <a:ea typeface="MS PGothic" panose="020B0600070205080204" pitchFamily="34" charset="-128"/>
              </a:rPr>
              <a:t>5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5809163" y="4380564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5885363" y="4456763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44062" name="AutoShape 30"/>
          <p:cNvSpPr>
            <a:spLocks noChangeArrowheads="1"/>
          </p:cNvSpPr>
          <p:nvPr/>
        </p:nvSpPr>
        <p:spPr bwMode="auto">
          <a:xfrm>
            <a:off x="4899390" y="4228163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29711" name="Text Box 31"/>
          <p:cNvSpPr txBox="1">
            <a:spLocks noChangeArrowheads="1"/>
          </p:cNvSpPr>
          <p:nvPr/>
        </p:nvSpPr>
        <p:spPr bwMode="auto">
          <a:xfrm>
            <a:off x="3270888" y="3763025"/>
            <a:ext cx="106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0" dirty="0">
                <a:latin typeface="+mj-lt"/>
              </a:rPr>
              <a:t>2</a:t>
            </a:r>
          </a:p>
        </p:txBody>
      </p:sp>
      <p:sp>
        <p:nvSpPr>
          <p:cNvPr id="29712" name="Text Box 32"/>
          <p:cNvSpPr txBox="1">
            <a:spLocks noChangeArrowheads="1"/>
          </p:cNvSpPr>
          <p:nvPr/>
        </p:nvSpPr>
        <p:spPr bwMode="auto">
          <a:xfrm>
            <a:off x="3997782" y="3738897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29713" name="Text Box 33"/>
          <p:cNvSpPr txBox="1">
            <a:spLocks noChangeArrowheads="1"/>
          </p:cNvSpPr>
          <p:nvPr/>
        </p:nvSpPr>
        <p:spPr bwMode="auto">
          <a:xfrm>
            <a:off x="4061190" y="4380564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latin typeface="+mj-lt"/>
              </a:rPr>
              <a:t>2</a:t>
            </a:r>
          </a:p>
        </p:txBody>
      </p:sp>
      <p:sp>
        <p:nvSpPr>
          <p:cNvPr id="29714" name="Line 34"/>
          <p:cNvSpPr>
            <a:spLocks noChangeShapeType="1"/>
          </p:cNvSpPr>
          <p:nvPr/>
        </p:nvSpPr>
        <p:spPr bwMode="auto">
          <a:xfrm>
            <a:off x="4137390" y="4456763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9715" name="Rectangle 2"/>
          <p:cNvSpPr txBox="1">
            <a:spLocks noChangeArrowheads="1"/>
          </p:cNvSpPr>
          <p:nvPr/>
        </p:nvSpPr>
        <p:spPr bwMode="auto">
          <a:xfrm>
            <a:off x="87087" y="5690144"/>
            <a:ext cx="60998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+mj-lt"/>
              </a:rPr>
              <a:t>The denominator always stays the SAME!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 flipV="1">
            <a:off x="4518390" y="4988469"/>
            <a:ext cx="979715" cy="1007534"/>
          </a:xfrm>
          <a:prstGeom prst="straightConnector1">
            <a:avLst/>
          </a:prstGeom>
          <a:noFill/>
          <a:ln w="25400">
            <a:solidFill>
              <a:srgbClr val="FF0066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  <a:endCxn id="44044" idx="2"/>
          </p:cNvCxnSpPr>
          <p:nvPr/>
        </p:nvCxnSpPr>
        <p:spPr bwMode="auto">
          <a:xfrm flipV="1">
            <a:off x="5387886" y="5082239"/>
            <a:ext cx="726077" cy="974724"/>
          </a:xfrm>
          <a:prstGeom prst="straightConnector1">
            <a:avLst/>
          </a:prstGeom>
          <a:noFill/>
          <a:ln w="25400">
            <a:solidFill>
              <a:srgbClr val="FF0066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71558" y="3427841"/>
                <a:ext cx="5615940" cy="2565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</a:rPr>
                  <a:t>So, 2 (whole number)  </a:t>
                </a:r>
                <a:r>
                  <a:rPr lang="en-GB" sz="2400" b="1" dirty="0" smtClean="0">
                    <a:latin typeface="+mj-lt"/>
                  </a:rPr>
                  <a:t>x</a:t>
                </a:r>
                <a:r>
                  <a:rPr lang="en-GB" sz="2400" dirty="0" smtClean="0">
                    <a:latin typeface="+mj-lt"/>
                  </a:rPr>
                  <a:t> 2 (denominator) = 4</a:t>
                </a:r>
              </a:p>
              <a:p>
                <a:endParaRPr lang="en-GB" sz="2400" dirty="0">
                  <a:latin typeface="+mj-lt"/>
                </a:endParaRPr>
              </a:p>
              <a:p>
                <a:r>
                  <a:rPr lang="en-GB" sz="2400" dirty="0" smtClean="0">
                    <a:latin typeface="+mj-lt"/>
                  </a:rPr>
                  <a:t>Then, 4 </a:t>
                </a:r>
                <a:r>
                  <a:rPr lang="en-GB" sz="2400" b="1" dirty="0" smtClean="0">
                    <a:latin typeface="+mj-lt"/>
                  </a:rPr>
                  <a:t>+</a:t>
                </a:r>
                <a:r>
                  <a:rPr lang="en-GB" sz="2400" dirty="0" smtClean="0">
                    <a:latin typeface="+mj-lt"/>
                  </a:rPr>
                  <a:t> 1 (numerator) = 5.</a:t>
                </a:r>
              </a:p>
              <a:p>
                <a:endParaRPr lang="en-GB" sz="2400" dirty="0">
                  <a:latin typeface="+mj-lt"/>
                </a:endParaRPr>
              </a:p>
              <a:p>
                <a:r>
                  <a:rPr lang="en-GB" sz="2400" dirty="0" smtClean="0">
                    <a:latin typeface="+mj-lt"/>
                  </a:rPr>
                  <a:t>The denominator stays the same and the bigger number goes on top so it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b="1" dirty="0" smtClean="0">
                    <a:latin typeface="+mj-lt"/>
                  </a:rPr>
                  <a:t>  .</a:t>
                </a:r>
                <a:endParaRPr lang="en-GB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558" y="3427841"/>
                <a:ext cx="5615940" cy="2565639"/>
              </a:xfrm>
              <a:prstGeom prst="rect">
                <a:avLst/>
              </a:prstGeom>
              <a:blipFill>
                <a:blip r:embed="rId3"/>
                <a:stretch>
                  <a:fillRect l="-1737" t="-1900" r="-977" b="-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27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3" grpId="0"/>
      <p:bldP spid="44044" grpId="0"/>
      <p:bldP spid="440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14" y="188912"/>
            <a:ext cx="10515600" cy="1325563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3400" b="1" dirty="0" smtClean="0"/>
              <a:t>Let’s try another one together.</a:t>
            </a:r>
            <a:br>
              <a:rPr lang="en-US" altLang="en-US" sz="3400" b="1" dirty="0" smtClean="0"/>
            </a:br>
            <a:r>
              <a:rPr lang="en-US" altLang="en-US" sz="3400" b="1" dirty="0" smtClean="0"/>
              <a:t/>
            </a:r>
            <a:br>
              <a:rPr lang="en-US" altLang="en-US" sz="3400" b="1" dirty="0" smtClean="0"/>
            </a:br>
            <a:r>
              <a:rPr lang="en-US" altLang="en-US" sz="3400" b="1" dirty="0" smtClean="0"/>
              <a:t>Convert </a:t>
            </a:r>
            <a:r>
              <a:rPr lang="en-US" altLang="en-US" sz="3400" b="1" dirty="0"/>
              <a:t>the mixed number to an improper fraction: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310051" y="4828088"/>
            <a:ext cx="1371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9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802085" y="5980612"/>
            <a:ext cx="60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5691051" y="5894887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2795451" y="5361487"/>
            <a:ext cx="1981200" cy="838200"/>
          </a:xfrm>
          <a:prstGeom prst="rightArrow">
            <a:avLst>
              <a:gd name="adj1" fmla="val 50000"/>
              <a:gd name="adj2" fmla="val 590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347651" y="4828088"/>
            <a:ext cx="990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611085" y="5904412"/>
            <a:ext cx="60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1500051" y="5818687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57051" y="5056688"/>
            <a:ext cx="9906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sp>
        <p:nvSpPr>
          <p:cNvPr id="31755" name="AutoShape 14"/>
          <p:cNvSpPr>
            <a:spLocks noChangeArrowheads="1"/>
          </p:cNvSpPr>
          <p:nvPr/>
        </p:nvSpPr>
        <p:spPr bwMode="auto">
          <a:xfrm>
            <a:off x="14238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6" name="AutoShape 15"/>
          <p:cNvSpPr>
            <a:spLocks noChangeArrowheads="1"/>
          </p:cNvSpPr>
          <p:nvPr/>
        </p:nvSpPr>
        <p:spPr bwMode="auto">
          <a:xfrm flipH="1">
            <a:off x="8142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7" name="AutoShape 16"/>
          <p:cNvSpPr>
            <a:spLocks noChangeArrowheads="1"/>
          </p:cNvSpPr>
          <p:nvPr/>
        </p:nvSpPr>
        <p:spPr bwMode="auto">
          <a:xfrm>
            <a:off x="27954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8" name="AutoShape 17"/>
          <p:cNvSpPr>
            <a:spLocks noChangeArrowheads="1"/>
          </p:cNvSpPr>
          <p:nvPr/>
        </p:nvSpPr>
        <p:spPr bwMode="auto">
          <a:xfrm flipH="1">
            <a:off x="21858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9" name="AutoShape 18"/>
          <p:cNvSpPr>
            <a:spLocks noChangeArrowheads="1"/>
          </p:cNvSpPr>
          <p:nvPr/>
        </p:nvSpPr>
        <p:spPr bwMode="auto">
          <a:xfrm>
            <a:off x="41670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0" name="AutoShape 19"/>
          <p:cNvSpPr>
            <a:spLocks noChangeArrowheads="1"/>
          </p:cNvSpPr>
          <p:nvPr/>
        </p:nvSpPr>
        <p:spPr bwMode="auto">
          <a:xfrm flipH="1">
            <a:off x="35574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1" name="AutoShape 20"/>
          <p:cNvSpPr>
            <a:spLocks noChangeArrowheads="1"/>
          </p:cNvSpPr>
          <p:nvPr/>
        </p:nvSpPr>
        <p:spPr bwMode="auto">
          <a:xfrm>
            <a:off x="55386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2" name="AutoShape 21"/>
          <p:cNvSpPr>
            <a:spLocks noChangeArrowheads="1"/>
          </p:cNvSpPr>
          <p:nvPr/>
        </p:nvSpPr>
        <p:spPr bwMode="auto">
          <a:xfrm flipH="1">
            <a:off x="49290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3" name="AutoShape 22"/>
          <p:cNvSpPr>
            <a:spLocks noChangeArrowheads="1"/>
          </p:cNvSpPr>
          <p:nvPr/>
        </p:nvSpPr>
        <p:spPr bwMode="auto">
          <a:xfrm>
            <a:off x="6910251" y="1742214"/>
            <a:ext cx="609600" cy="990600"/>
          </a:xfrm>
          <a:prstGeom prst="rtTriangle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4" name="AutoShape 23"/>
          <p:cNvSpPr>
            <a:spLocks noChangeArrowheads="1"/>
          </p:cNvSpPr>
          <p:nvPr/>
        </p:nvSpPr>
        <p:spPr bwMode="auto">
          <a:xfrm flipH="1">
            <a:off x="6300651" y="1742214"/>
            <a:ext cx="609600" cy="990600"/>
          </a:xfrm>
          <a:prstGeom prst="rtTriangl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65" name="TextBox 1"/>
              <p:cNvSpPr txBox="1">
                <a:spLocks noChangeArrowheads="1"/>
              </p:cNvSpPr>
              <p:nvPr/>
            </p:nvSpPr>
            <p:spPr bwMode="auto">
              <a:xfrm>
                <a:off x="2338251" y="2907832"/>
                <a:ext cx="5236029" cy="2278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457200" indent="-457200">
                  <a:spcBef>
                    <a:spcPct val="0"/>
                  </a:spcBef>
                  <a:buAutoNum type="arabicParenR"/>
                </a:pPr>
                <a:r>
                  <a:rPr lang="en-US" altLang="en-US" sz="2400" dirty="0" smtClean="0">
                    <a:solidFill>
                      <a:schemeClr val="tx1"/>
                    </a:solidFill>
                    <a:latin typeface="+mj-lt"/>
                  </a:rPr>
                  <a:t>Multiply   4 x 2 = 8</a:t>
                </a: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2400" dirty="0">
                    <a:solidFill>
                      <a:schemeClr val="tx1"/>
                    </a:solidFill>
                    <a:latin typeface="+mj-lt"/>
                  </a:rPr>
                  <a:t/>
                </a:r>
                <a:br>
                  <a:rPr lang="en-US" altLang="en-US" sz="2400" dirty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altLang="en-US" sz="2400" dirty="0">
                    <a:solidFill>
                      <a:schemeClr val="tx1"/>
                    </a:solidFill>
                    <a:latin typeface="+mj-lt"/>
                  </a:rPr>
                  <a:t>2) </a:t>
                </a:r>
                <a:r>
                  <a:rPr lang="en-US" altLang="en-US" sz="2400" dirty="0" smtClean="0">
                    <a:solidFill>
                      <a:schemeClr val="tx1"/>
                    </a:solidFill>
                    <a:latin typeface="+mj-lt"/>
                  </a:rPr>
                  <a:t>Add         8 + 1 = 9</a:t>
                </a: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2400" dirty="0">
                    <a:solidFill>
                      <a:schemeClr val="tx1"/>
                    </a:solidFill>
                    <a:latin typeface="+mj-lt"/>
                  </a:rPr>
                  <a:t/>
                </a:r>
                <a:br>
                  <a:rPr lang="en-US" altLang="en-US" sz="2400" dirty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altLang="en-US" sz="2400" dirty="0">
                    <a:solidFill>
                      <a:schemeClr val="tx1"/>
                    </a:solidFill>
                    <a:latin typeface="+mj-lt"/>
                  </a:rPr>
                  <a:t>3) On </a:t>
                </a:r>
                <a:r>
                  <a:rPr lang="en-US" altLang="en-US" sz="2400" dirty="0" smtClean="0">
                    <a:solidFill>
                      <a:schemeClr val="tx1"/>
                    </a:solidFill>
                    <a:latin typeface="+mj-lt"/>
                  </a:rPr>
                  <a:t>top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176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8251" y="2907832"/>
                <a:ext cx="5236029" cy="2278637"/>
              </a:xfrm>
              <a:prstGeom prst="rect">
                <a:avLst/>
              </a:prstGeom>
              <a:blipFill>
                <a:blip r:embed="rId3"/>
                <a:stretch>
                  <a:fillRect l="-1863" t="-24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418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4" grpId="0"/>
      <p:bldP spid="460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10515600" cy="1325563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altLang="en-US" sz="4000" b="1" dirty="0" smtClean="0"/>
              <a:t>You try now:</a:t>
            </a:r>
            <a:endParaRPr lang="en-US" altLang="en-US" sz="4000" b="1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7467600" y="4191001"/>
            <a:ext cx="1371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+mj-lt"/>
                <a:ea typeface="MS PGothic" panose="020B0600070205080204" pitchFamily="34" charset="-128"/>
              </a:rPr>
              <a:t>11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7924800" y="5257801"/>
            <a:ext cx="60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7848600" y="52578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4953000" y="4724400"/>
            <a:ext cx="1981200" cy="838200"/>
          </a:xfrm>
          <a:prstGeom prst="rightArrow">
            <a:avLst>
              <a:gd name="adj1" fmla="val 50000"/>
              <a:gd name="adj2" fmla="val 590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505200" y="4191001"/>
            <a:ext cx="990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+mj-lt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733800" y="5181601"/>
            <a:ext cx="60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+mj-lt"/>
              </a:rPr>
              <a:t>3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3657600" y="5181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514600" y="4419601"/>
            <a:ext cx="9906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latin typeface="+mj-lt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32766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35814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38862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44196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47244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50292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55626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58674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61722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7056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10400" y="1447800"/>
            <a:ext cx="304800" cy="10668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315200" y="1447800"/>
            <a:ext cx="3048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15" name="TextBox 32"/>
          <p:cNvSpPr txBox="1">
            <a:spLocks noChangeArrowheads="1"/>
          </p:cNvSpPr>
          <p:nvPr/>
        </p:nvSpPr>
        <p:spPr bwMode="auto">
          <a:xfrm>
            <a:off x="5257800" y="2990850"/>
            <a:ext cx="15199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j-lt"/>
              </a:rPr>
              <a:t>1) Multiply</a:t>
            </a:r>
            <a:br>
              <a:rPr lang="en-US" altLang="en-US" sz="2400" dirty="0">
                <a:latin typeface="+mj-lt"/>
              </a:rPr>
            </a:br>
            <a:r>
              <a:rPr lang="en-US" altLang="en-US" sz="2400" dirty="0">
                <a:latin typeface="+mj-lt"/>
              </a:rPr>
              <a:t>2) Add</a:t>
            </a:r>
            <a:br>
              <a:rPr lang="en-US" altLang="en-US" sz="2400" dirty="0">
                <a:latin typeface="+mj-lt"/>
              </a:rPr>
            </a:br>
            <a:r>
              <a:rPr lang="en-US" altLang="en-US" sz="2400" dirty="0">
                <a:latin typeface="+mj-lt"/>
              </a:rPr>
              <a:t>3) On top!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197628" y="-169164"/>
            <a:ext cx="11640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400" dirty="0" smtClean="0"/>
              <a:t>Convert the mixed number to an improper fraction:</a:t>
            </a:r>
            <a:endParaRPr lang="en-US" altLang="en-US" sz="3400" dirty="0"/>
          </a:p>
        </p:txBody>
      </p:sp>
    </p:spTree>
    <p:extLst>
      <p:ext uri="{BB962C8B-B14F-4D97-AF65-F5344CB8AC3E}">
        <p14:creationId xmlns:p14="http://schemas.microsoft.com/office/powerpoint/2010/main" val="272006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  <p:bldP spid="48132" grpId="0"/>
      <p:bldP spid="481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6"/>
          <p:cNvSpPr>
            <a:spLocks noChangeArrowheads="1"/>
          </p:cNvSpPr>
          <p:nvPr/>
        </p:nvSpPr>
        <p:spPr bwMode="auto">
          <a:xfrm>
            <a:off x="1828800" y="1371600"/>
            <a:ext cx="84582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28600"/>
            <a:ext cx="11640312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3400" dirty="0"/>
              <a:t>Convert the mixed number to an improper fraction: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7315200" y="4191001"/>
            <a:ext cx="152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+mj-lt"/>
                <a:ea typeface="MS PGothic" panose="020B0600070205080204" pitchFamily="34" charset="-128"/>
              </a:rPr>
              <a:t>12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848600" y="5257801"/>
            <a:ext cx="60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+mj-lt"/>
              </a:rPr>
              <a:t>5</a:t>
            </a: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7848600" y="52578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4953000" y="4724400"/>
            <a:ext cx="1981200" cy="838200"/>
          </a:xfrm>
          <a:prstGeom prst="rightArrow">
            <a:avLst>
              <a:gd name="adj1" fmla="val 50000"/>
              <a:gd name="adj2" fmla="val 590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+mj-lt"/>
            </a:endParaRPr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3505200" y="4191001"/>
            <a:ext cx="990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+mj-lt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35849" name="Text Box 8"/>
          <p:cNvSpPr txBox="1">
            <a:spLocks noChangeArrowheads="1"/>
          </p:cNvSpPr>
          <p:nvPr/>
        </p:nvSpPr>
        <p:spPr bwMode="auto">
          <a:xfrm>
            <a:off x="3733800" y="5181601"/>
            <a:ext cx="60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latin typeface="+mj-lt"/>
              </a:rPr>
              <a:t>5</a:t>
            </a:r>
          </a:p>
        </p:txBody>
      </p:sp>
      <p:sp>
        <p:nvSpPr>
          <p:cNvPr id="35850" name="Line 9"/>
          <p:cNvSpPr>
            <a:spLocks noChangeShapeType="1"/>
          </p:cNvSpPr>
          <p:nvPr/>
        </p:nvSpPr>
        <p:spPr bwMode="auto">
          <a:xfrm>
            <a:off x="3657600" y="5181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>
            <a:off x="2514600" y="4419601"/>
            <a:ext cx="9906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1143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800">
                <a:latin typeface="+mj-lt"/>
                <a:ea typeface="MS PGothic" panose="020B0600070205080204" pitchFamily="34" charset="-128"/>
              </a:rPr>
              <a:t>2</a:t>
            </a:r>
          </a:p>
        </p:txBody>
      </p:sp>
      <p:pic>
        <p:nvPicPr>
          <p:cNvPr id="35852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7800"/>
            <a:ext cx="3124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3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3200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4" name="Picture 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371600"/>
            <a:ext cx="2590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368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50180" grpId="0"/>
      <p:bldP spid="501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648589"/>
            <a:ext cx="12006072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en-GB" b="1" u="sng" dirty="0" smtClean="0"/>
              <a:t>Activity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Have a go at changing these mixed numbers into improper fractions. </a:t>
            </a:r>
            <a:r>
              <a:rPr lang="en-GB" dirty="0" smtClean="0"/>
              <a:t>Draw the </a:t>
            </a:r>
            <a:r>
              <a:rPr lang="en-GB" dirty="0" smtClean="0"/>
              <a:t>models </a:t>
            </a:r>
            <a:r>
              <a:rPr lang="en-GB" dirty="0" smtClean="0"/>
              <a:t>if </a:t>
            </a:r>
            <a:r>
              <a:rPr lang="en-GB" dirty="0" smtClean="0"/>
              <a:t>you need to.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51747"/>
          <a:stretch/>
        </p:blipFill>
        <p:spPr>
          <a:xfrm>
            <a:off x="1011555" y="3016885"/>
            <a:ext cx="857250" cy="2734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6293"/>
          <a:stretch/>
        </p:blipFill>
        <p:spPr>
          <a:xfrm>
            <a:off x="7148703" y="2953512"/>
            <a:ext cx="857250" cy="279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</a:t>
            </a:r>
            <a:r>
              <a:rPr lang="en-GB" b="1" dirty="0" smtClean="0"/>
              <a:t>&gt;</a:t>
            </a:r>
            <a:r>
              <a:rPr lang="en-GB" dirty="0" smtClean="0"/>
              <a:t>, </a:t>
            </a:r>
            <a:r>
              <a:rPr lang="en-GB" b="1" dirty="0" smtClean="0"/>
              <a:t>&lt;</a:t>
            </a:r>
            <a:r>
              <a:rPr lang="en-GB" dirty="0" smtClean="0"/>
              <a:t> or </a:t>
            </a:r>
            <a:r>
              <a:rPr lang="en-GB" b="1" dirty="0" smtClean="0"/>
              <a:t>=</a:t>
            </a:r>
            <a:r>
              <a:rPr lang="en-GB" dirty="0" smtClean="0"/>
              <a:t> to make these statements true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4345305" y="1581911"/>
                <a:ext cx="4597528" cy="390448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32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320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3200" dirty="0" smtClean="0">
                  <a:latin typeface="+mj-lt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3200" dirty="0">
                  <a:latin typeface="+mj-lt"/>
                </a:endParaRPr>
              </a:p>
              <a:p>
                <a:r>
                  <a:rPr lang="en-GB" sz="3200" dirty="0" smtClean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3200" dirty="0" smtClean="0">
                  <a:latin typeface="+mj-lt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3200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3200" dirty="0" smtClean="0">
                  <a:latin typeface="+mj-lt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3200" dirty="0" smtClean="0">
                  <a:latin typeface="+mj-lt"/>
                </a:endParaRPr>
              </a:p>
              <a:p>
                <a:r>
                  <a:rPr lang="en-GB" sz="3200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 smtClean="0">
                    <a:latin typeface="+mj-lt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320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305" y="1581911"/>
                <a:ext cx="4597528" cy="3904489"/>
              </a:xfrm>
              <a:prstGeom prst="rect">
                <a:avLst/>
              </a:prstGeom>
              <a:blipFill>
                <a:blip r:embed="rId2"/>
                <a:stretch>
                  <a:fillRect l="-3050" b="-22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75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611</Words>
  <Application>Microsoft Office PowerPoint</Application>
  <PresentationFormat>Widescreen</PresentationFormat>
  <Paragraphs>81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Cambria Math</vt:lpstr>
      <vt:lpstr>Century Gothic</vt:lpstr>
      <vt:lpstr>Office Theme</vt:lpstr>
      <vt:lpstr>Class 4 Maths </vt:lpstr>
      <vt:lpstr>Patterns and Connections</vt:lpstr>
      <vt:lpstr>Reminder Improper fractions to mixed numbers</vt:lpstr>
      <vt:lpstr>Now we will look at changing a mixed number into an improper fraction</vt:lpstr>
      <vt:lpstr>Let’s try another one together.  Convert the mixed number to an improper fraction:</vt:lpstr>
      <vt:lpstr>You try now:</vt:lpstr>
      <vt:lpstr>Convert the mixed number to an improper fraction:</vt:lpstr>
      <vt:lpstr>Activity Have a go at changing these mixed numbers into improper fractions. Draw the models if you need to.</vt:lpstr>
      <vt:lpstr>Use &gt;, &lt; or = to make these statements true</vt:lpstr>
      <vt:lpstr>Miss Lucas has a party. She orders 5 pizzas.  She eats 7/4 of the pizza.  Her friend eats 1 1/4. Who eats the most pizza?</vt:lpstr>
      <vt:lpstr>End of sessions 1.  Well done everyone! You have worked hard to convert between mixed numbers and improper fractions.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4 Maths</dc:title>
  <dc:creator>Nicola Lucas</dc:creator>
  <cp:lastModifiedBy>Nicola Lucas</cp:lastModifiedBy>
  <cp:revision>61</cp:revision>
  <dcterms:created xsi:type="dcterms:W3CDTF">2020-05-04T10:32:16Z</dcterms:created>
  <dcterms:modified xsi:type="dcterms:W3CDTF">2020-05-31T10:17:14Z</dcterms:modified>
</cp:coreProperties>
</file>