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2" r:id="rId5"/>
    <p:sldId id="263" r:id="rId6"/>
    <p:sldId id="265" r:id="rId7"/>
    <p:sldId id="266" r:id="rId8"/>
    <p:sldId id="268" r:id="rId9"/>
    <p:sldId id="261" r:id="rId10"/>
    <p:sldId id="271" r:id="rId11"/>
    <p:sldId id="270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E0F89-C392-467E-9402-0C97C49E7CAE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114B2-7730-48F0-BAAD-FBCD8FD35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3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D857-1DEF-41BB-AFF6-FA97732875F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BB0-6485-4297-A9BB-F1F379522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3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D857-1DEF-41BB-AFF6-FA97732875F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BB0-6485-4297-A9BB-F1F379522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D857-1DEF-41BB-AFF6-FA97732875F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BB0-6485-4297-A9BB-F1F379522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26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81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D857-1DEF-41BB-AFF6-FA97732875F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BB0-6485-4297-A9BB-F1F379522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1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D857-1DEF-41BB-AFF6-FA97732875F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BB0-6485-4297-A9BB-F1F379522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2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D857-1DEF-41BB-AFF6-FA97732875F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BB0-6485-4297-A9BB-F1F379522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4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D857-1DEF-41BB-AFF6-FA97732875F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BB0-6485-4297-A9BB-F1F379522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3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D857-1DEF-41BB-AFF6-FA97732875F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BB0-6485-4297-A9BB-F1F379522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1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D857-1DEF-41BB-AFF6-FA97732875F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BB0-6485-4297-A9BB-F1F379522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16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D857-1DEF-41BB-AFF6-FA97732875F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BB0-6485-4297-A9BB-F1F379522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66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D857-1DEF-41BB-AFF6-FA97732875F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BB0-6485-4297-A9BB-F1F379522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48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BD857-1DEF-41BB-AFF6-FA97732875F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47BB0-6485-4297-A9BB-F1F379522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9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Class 4 Maths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6</a:t>
            </a:r>
          </a:p>
          <a:p>
            <a:r>
              <a:rPr lang="en-GB" dirty="0" smtClean="0"/>
              <a:t>We are now moving on to adding and subtracting fractions. We will spend a few sessions on this.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0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/>
          </p:cNvSpPr>
          <p:nvPr/>
        </p:nvSpPr>
        <p:spPr bwMode="auto">
          <a:xfrm>
            <a:off x="251444" y="1002590"/>
            <a:ext cx="11940556" cy="3397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3200" dirty="0">
                <a:latin typeface="+mj-lt"/>
              </a:rPr>
              <a:t>Subtracting fractions with the same denominator is </a:t>
            </a:r>
            <a:r>
              <a:rPr lang="en-GB" altLang="en-US" sz="3200" dirty="0" smtClean="0">
                <a:latin typeface="+mj-lt"/>
              </a:rPr>
              <a:t>just as </a:t>
            </a:r>
            <a:r>
              <a:rPr lang="en-GB" altLang="en-US" sz="3200" dirty="0">
                <a:latin typeface="+mj-lt"/>
              </a:rPr>
              <a:t>simple! </a:t>
            </a:r>
          </a:p>
        </p:txBody>
      </p:sp>
      <p:sp>
        <p:nvSpPr>
          <p:cNvPr id="5123" name="Title 1"/>
          <p:cNvSpPr>
            <a:spLocks/>
          </p:cNvSpPr>
          <p:nvPr/>
        </p:nvSpPr>
        <p:spPr bwMode="auto">
          <a:xfrm>
            <a:off x="1976300" y="119227"/>
            <a:ext cx="8220075" cy="12049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5400" dirty="0">
                <a:latin typeface="+mj-lt"/>
              </a:rPr>
              <a:t>Subtracting Fractions</a:t>
            </a:r>
          </a:p>
        </p:txBody>
      </p:sp>
      <p:sp>
        <p:nvSpPr>
          <p:cNvPr id="9" name="write down calc"/>
          <p:cNvSpPr>
            <a:spLocks/>
          </p:cNvSpPr>
          <p:nvPr/>
        </p:nvSpPr>
        <p:spPr bwMode="auto">
          <a:xfrm>
            <a:off x="231103" y="1709758"/>
            <a:ext cx="8220075" cy="3381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3200" dirty="0">
                <a:latin typeface="+mj-lt"/>
              </a:rPr>
              <a:t>Write down your calculation.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20677" y="4068945"/>
            <a:ext cx="6062526" cy="1608318"/>
            <a:chOff x="736597" y="2216501"/>
            <a:chExt cx="3930657" cy="1608317"/>
          </a:xfrm>
        </p:grpSpPr>
        <p:grpSp>
          <p:nvGrpSpPr>
            <p:cNvPr id="5140" name="fraction"/>
            <p:cNvGrpSpPr>
              <a:grpSpLocks/>
            </p:cNvGrpSpPr>
            <p:nvPr/>
          </p:nvGrpSpPr>
          <p:grpSpPr bwMode="auto">
            <a:xfrm>
              <a:off x="736597" y="2240856"/>
              <a:ext cx="2701930" cy="1583962"/>
              <a:chOff x="736597" y="2240856"/>
              <a:chExt cx="2701930" cy="1583962"/>
            </a:xfrm>
          </p:grpSpPr>
          <p:sp>
            <p:nvSpPr>
              <p:cNvPr id="5145" name="Content Placeholder 2"/>
              <p:cNvSpPr>
                <a:spLocks/>
              </p:cNvSpPr>
              <p:nvPr/>
            </p:nvSpPr>
            <p:spPr bwMode="auto">
              <a:xfrm>
                <a:off x="736597" y="2508252"/>
                <a:ext cx="1473203" cy="338666"/>
              </a:xfrm>
              <a:prstGeom prst="roundRect">
                <a:avLst>
                  <a:gd name="adj" fmla="val 258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1pPr>
                <a:lvl2pPr marL="6858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GB" altLang="en-US" sz="3200" dirty="0">
                    <a:latin typeface="+mj-lt"/>
                  </a:rPr>
                  <a:t>Numerator:</a:t>
                </a:r>
              </a:p>
            </p:txBody>
          </p:sp>
          <p:sp>
            <p:nvSpPr>
              <p:cNvPr id="5146" name="Content Placeholder 2"/>
              <p:cNvSpPr>
                <a:spLocks/>
              </p:cNvSpPr>
              <p:nvPr/>
            </p:nvSpPr>
            <p:spPr bwMode="auto">
              <a:xfrm>
                <a:off x="736597" y="3448052"/>
                <a:ext cx="1651003" cy="338666"/>
              </a:xfrm>
              <a:prstGeom prst="roundRect">
                <a:avLst>
                  <a:gd name="adj" fmla="val 258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1pPr>
                <a:lvl2pPr marL="6858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GB" altLang="en-US" sz="3200" dirty="0">
                    <a:latin typeface="+mj-lt"/>
                  </a:rPr>
                  <a:t>Denominator:</a:t>
                </a:r>
              </a:p>
            </p:txBody>
          </p:sp>
          <p:sp>
            <p:nvSpPr>
              <p:cNvPr id="5147" name="Content Placeholder 2"/>
              <p:cNvSpPr>
                <a:spLocks/>
              </p:cNvSpPr>
              <p:nvPr/>
            </p:nvSpPr>
            <p:spPr bwMode="auto">
              <a:xfrm>
                <a:off x="2914650" y="2240856"/>
                <a:ext cx="428627" cy="594782"/>
              </a:xfrm>
              <a:prstGeom prst="roundRect">
                <a:avLst>
                  <a:gd name="adj" fmla="val 258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1pPr>
                <a:lvl2pPr marL="6858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GB" altLang="en-US" sz="7200" dirty="0">
                    <a:latin typeface="+mj-lt"/>
                  </a:rPr>
                  <a:t>5</a:t>
                </a:r>
              </a:p>
            </p:txBody>
          </p:sp>
          <p:sp>
            <p:nvSpPr>
              <p:cNvPr id="5148" name="Content Placeholder 2"/>
              <p:cNvSpPr>
                <a:spLocks/>
              </p:cNvSpPr>
              <p:nvPr/>
            </p:nvSpPr>
            <p:spPr bwMode="auto">
              <a:xfrm>
                <a:off x="2921000" y="3230036"/>
                <a:ext cx="428627" cy="594782"/>
              </a:xfrm>
              <a:prstGeom prst="roundRect">
                <a:avLst>
                  <a:gd name="adj" fmla="val 258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1pPr>
                <a:lvl2pPr marL="6858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itchFamily="50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GB" altLang="en-US" sz="7200">
                    <a:latin typeface="+mj-lt"/>
                  </a:rPr>
                  <a:t>6</a:t>
                </a:r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>
                <a:off x="2819401" y="3112030"/>
                <a:ext cx="61912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41" name="Content Placeholder 2"/>
            <p:cNvSpPr>
              <a:spLocks/>
            </p:cNvSpPr>
            <p:nvPr/>
          </p:nvSpPr>
          <p:spPr bwMode="auto">
            <a:xfrm>
              <a:off x="4160966" y="2216501"/>
              <a:ext cx="428627" cy="58350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GB" altLang="en-US" sz="7200" dirty="0">
                  <a:latin typeface="+mj-lt"/>
                </a:rPr>
                <a:t>3</a:t>
              </a:r>
            </a:p>
          </p:txBody>
        </p:sp>
        <p:sp>
          <p:nvSpPr>
            <p:cNvPr id="5142" name="Content Placeholder 2"/>
            <p:cNvSpPr>
              <a:spLocks/>
            </p:cNvSpPr>
            <p:nvPr/>
          </p:nvSpPr>
          <p:spPr bwMode="auto">
            <a:xfrm>
              <a:off x="4149727" y="3230036"/>
              <a:ext cx="428627" cy="5947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GB" altLang="en-US" sz="7200" dirty="0">
                  <a:latin typeface="+mj-lt"/>
                </a:rPr>
                <a:t>6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048128" y="3112030"/>
              <a:ext cx="61912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68702" y="3112030"/>
              <a:ext cx="3095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= 2/6"/>
          <p:cNvGrpSpPr>
            <a:grpSpLocks/>
          </p:cNvGrpSpPr>
          <p:nvPr/>
        </p:nvGrpSpPr>
        <p:grpSpPr bwMode="auto">
          <a:xfrm>
            <a:off x="6610104" y="4578713"/>
            <a:ext cx="1457571" cy="1279162"/>
            <a:chOff x="4949827" y="5023909"/>
            <a:chExt cx="1241427" cy="1099609"/>
          </a:xfrm>
        </p:grpSpPr>
        <p:sp>
          <p:nvSpPr>
            <p:cNvPr id="5137" name="Content Placeholder 2"/>
            <p:cNvSpPr>
              <a:spLocks/>
            </p:cNvSpPr>
            <p:nvPr/>
          </p:nvSpPr>
          <p:spPr bwMode="auto">
            <a:xfrm>
              <a:off x="5673727" y="5528736"/>
              <a:ext cx="428627" cy="5947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GB" altLang="en-US" sz="6000" dirty="0">
                  <a:latin typeface="+mj-lt"/>
                </a:rPr>
                <a:t>6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572128" y="5410043"/>
              <a:ext cx="61912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9" name="Content Placeholder 2"/>
            <p:cNvSpPr>
              <a:spLocks/>
            </p:cNvSpPr>
            <p:nvPr/>
          </p:nvSpPr>
          <p:spPr bwMode="auto">
            <a:xfrm>
              <a:off x="4949827" y="5023909"/>
              <a:ext cx="428627" cy="5947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GB" altLang="en-US" sz="6000">
                  <a:latin typeface="+mj-lt"/>
                </a:rPr>
                <a:t>=</a:t>
              </a:r>
            </a:p>
          </p:txBody>
        </p:sp>
      </p:grpSp>
      <p:sp>
        <p:nvSpPr>
          <p:cNvPr id="33" name="write down calc"/>
          <p:cNvSpPr>
            <a:spLocks/>
          </p:cNvSpPr>
          <p:nvPr/>
        </p:nvSpPr>
        <p:spPr bwMode="auto">
          <a:xfrm>
            <a:off x="231103" y="2331077"/>
            <a:ext cx="8220075" cy="33813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3200" dirty="0">
                <a:latin typeface="+mj-lt"/>
              </a:rPr>
              <a:t>Your answer will have the same denominator.</a:t>
            </a:r>
          </a:p>
        </p:txBody>
      </p:sp>
      <p:sp>
        <p:nvSpPr>
          <p:cNvPr id="35" name="Content Placeholder 2"/>
          <p:cNvSpPr>
            <a:spLocks/>
          </p:cNvSpPr>
          <p:nvPr/>
        </p:nvSpPr>
        <p:spPr bwMode="auto">
          <a:xfrm>
            <a:off x="7460042" y="4143423"/>
            <a:ext cx="635644" cy="80066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altLang="en-US" sz="6000" dirty="0">
                <a:latin typeface="+mj-lt"/>
              </a:rPr>
              <a:t>2</a:t>
            </a:r>
          </a:p>
        </p:txBody>
      </p:sp>
      <p:sp>
        <p:nvSpPr>
          <p:cNvPr id="36" name="write down calc"/>
          <p:cNvSpPr>
            <a:spLocks/>
          </p:cNvSpPr>
          <p:nvPr/>
        </p:nvSpPr>
        <p:spPr bwMode="auto">
          <a:xfrm>
            <a:off x="251444" y="3023810"/>
            <a:ext cx="11940556" cy="3397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3200" dirty="0">
                <a:latin typeface="+mj-lt"/>
              </a:rPr>
              <a:t>Find the difference between the numerators – you have you answer!</a:t>
            </a:r>
          </a:p>
        </p:txBody>
      </p:sp>
      <p:sp>
        <p:nvSpPr>
          <p:cNvPr id="37" name="write down calc"/>
          <p:cNvSpPr>
            <a:spLocks/>
          </p:cNvSpPr>
          <p:nvPr/>
        </p:nvSpPr>
        <p:spPr bwMode="auto">
          <a:xfrm>
            <a:off x="2146301" y="3268664"/>
            <a:ext cx="8220075" cy="3381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en-GB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61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1612" y="1552929"/>
            <a:ext cx="6552116" cy="4598689"/>
          </a:xfrm>
          <a:prstGeom prst="rect">
            <a:avLst/>
          </a:prstGeom>
          <a:ln w="444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" y="1087378"/>
            <a:ext cx="2619375" cy="2764896"/>
          </a:xfrm>
          <a:prstGeom prst="rect">
            <a:avLst/>
          </a:prstGeom>
          <a:ln w="444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47" y="4072878"/>
            <a:ext cx="2873346" cy="2632721"/>
          </a:xfrm>
          <a:prstGeom prst="rect">
            <a:avLst/>
          </a:prstGeom>
          <a:ln w="444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175" y="174625"/>
            <a:ext cx="3238500" cy="835025"/>
          </a:xfrm>
        </p:spPr>
        <p:txBody>
          <a:bodyPr/>
          <a:lstStyle/>
          <a:p>
            <a:r>
              <a:rPr lang="en-GB" b="1" dirty="0" smtClean="0"/>
              <a:t>Your turn:</a:t>
            </a:r>
            <a:endParaRPr lang="en-GB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72074" y="669865"/>
            <a:ext cx="5381625" cy="83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Look carefully at these ones: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4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71550" y="240661"/>
            <a:ext cx="11068050" cy="3502664"/>
            <a:chOff x="257175" y="2957512"/>
            <a:chExt cx="11068050" cy="35026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175" y="2957512"/>
              <a:ext cx="11068050" cy="7905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662" y="3748087"/>
              <a:ext cx="8810625" cy="271208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888" y="3910013"/>
            <a:ext cx="8877300" cy="281077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9075" y="4747075"/>
            <a:ext cx="2543175" cy="83502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Extra challenge for those wanting more.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368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0"/>
            <a:ext cx="10515600" cy="1042988"/>
          </a:xfrm>
        </p:spPr>
        <p:txBody>
          <a:bodyPr/>
          <a:lstStyle/>
          <a:p>
            <a:r>
              <a:rPr lang="en-GB" dirty="0" smtClean="0"/>
              <a:t>Patterns and Connections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4824" y="912359"/>
                <a:ext cx="11469461" cy="59456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 smtClean="0">
                    <a:latin typeface="+mj-lt"/>
                  </a:rPr>
                  <a:t>Greater than, less than or equal to? Use </a:t>
                </a:r>
                <a:r>
                  <a:rPr lang="en-GB" b="1" dirty="0" smtClean="0">
                    <a:latin typeface="+mj-lt"/>
                  </a:rPr>
                  <a:t>&gt;, &lt; </a:t>
                </a:r>
                <a:r>
                  <a:rPr lang="en-GB" dirty="0" smtClean="0">
                    <a:latin typeface="+mj-lt"/>
                  </a:rPr>
                  <a:t>or = to complete the following:</a:t>
                </a:r>
              </a:p>
              <a:p>
                <a:pPr marL="0" indent="0">
                  <a:buNone/>
                </a:pPr>
                <a:endParaRPr lang="en-GB" dirty="0">
                  <a:latin typeface="+mj-lt"/>
                </a:endParaRPr>
              </a:p>
              <a:p>
                <a:r>
                  <a:rPr lang="en-GB" sz="2400" dirty="0" smtClean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j-lt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GB" sz="2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j-lt"/>
                  </a:rPr>
                  <a:t>              </a:t>
                </a:r>
                <a:r>
                  <a:rPr lang="en-GB" sz="2400" dirty="0" smtClean="0">
                    <a:latin typeface="+mj-lt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GB" sz="2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j-lt"/>
                  </a:rPr>
                  <a:t>              </a:t>
                </a:r>
                <a:r>
                  <a:rPr lang="en-GB" sz="2400" dirty="0" smtClean="0">
                    <a:latin typeface="+mj-lt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GB" sz="2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j-lt"/>
                  </a:rPr>
                  <a:t>              </a:t>
                </a:r>
                <a:r>
                  <a:rPr lang="en-GB" sz="2400" dirty="0" smtClean="0">
                    <a:latin typeface="+mj-lt"/>
                  </a:rPr>
                  <a:t>1</a:t>
                </a:r>
                <a:endParaRPr lang="en-GB" sz="24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GB" sz="2400" dirty="0" smtClean="0">
                  <a:latin typeface="+mj-lt"/>
                </a:endParaRPr>
              </a:p>
              <a:p>
                <a:r>
                  <a:rPr lang="en-GB" sz="2400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j-lt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>
                  <a:latin typeface="+mj-lt"/>
                </a:endParaRPr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824" y="912359"/>
                <a:ext cx="11469461" cy="5945641"/>
              </a:xfrm>
              <a:blipFill>
                <a:blip r:embed="rId2"/>
                <a:stretch>
                  <a:fillRect l="-1116" t="-17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258388" y="1955347"/>
            <a:ext cx="478971" cy="41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58388" y="3076712"/>
            <a:ext cx="478971" cy="41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58389" y="4137390"/>
            <a:ext cx="478971" cy="41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258388" y="5198068"/>
            <a:ext cx="478971" cy="41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258388" y="6171114"/>
            <a:ext cx="478971" cy="41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139338"/>
            <a:ext cx="11930743" cy="976585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Adding and subtracting fractions with the same denominator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9" y="1115923"/>
            <a:ext cx="10515600" cy="991551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>
                <a:latin typeface="+mj-lt"/>
              </a:rPr>
              <a:t>Fractions can be added and subtracted. It is much easier to do when the denominators are both the same number.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68" y="2107474"/>
            <a:ext cx="5026245" cy="3699374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7" y="2107474"/>
            <a:ext cx="6458358" cy="3652617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05" y="1115923"/>
            <a:ext cx="9588818" cy="5464345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124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005" r="70752" b="10344"/>
          <a:stretch>
            <a:fillRect/>
          </a:stretch>
        </p:blipFill>
        <p:spPr bwMode="auto">
          <a:xfrm>
            <a:off x="3381375" y="3738563"/>
            <a:ext cx="16208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59064" y="1480316"/>
            <a:ext cx="7056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2800" dirty="0" smtClean="0">
                <a:latin typeface="+mj-lt"/>
              </a:rPr>
              <a:t>Jessie </a:t>
            </a:r>
            <a:r>
              <a:rPr lang="en-GB" altLang="en-US" sz="2800" dirty="0">
                <a:latin typeface="+mj-lt"/>
              </a:rPr>
              <a:t>and James share a chocolate bar. 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GB" altLang="en-US" sz="2800" dirty="0">
              <a:latin typeface="+mj-lt"/>
            </a:endParaRP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7410" r="1459" b="10297"/>
          <a:stretch>
            <a:fillRect/>
          </a:stretch>
        </p:blipFill>
        <p:spPr bwMode="auto">
          <a:xfrm>
            <a:off x="3394075" y="2101851"/>
            <a:ext cx="55641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81376" y="2109788"/>
            <a:ext cx="1609725" cy="88265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91101" y="2122489"/>
            <a:ext cx="3128963" cy="815975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62176" y="2954338"/>
            <a:ext cx="4251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2800" dirty="0">
                <a:latin typeface="+mj-lt"/>
              </a:rPr>
              <a:t>Jessie eats     of it.</a:t>
            </a:r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468814" y="2947988"/>
            <a:ext cx="649287" cy="830262"/>
            <a:chOff x="3070384" y="5499155"/>
            <a:chExt cx="723615" cy="767064"/>
          </a:xfrm>
        </p:grpSpPr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3070384" y="5499155"/>
              <a:ext cx="723615" cy="76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2400" dirty="0">
                  <a:solidFill>
                    <a:srgbClr val="EE342E"/>
                  </a:solidFill>
                  <a:latin typeface="+mn-lt"/>
                </a:rPr>
                <a:t>2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2400" dirty="0">
                  <a:solidFill>
                    <a:srgbClr val="EE342E"/>
                  </a:solidFill>
                  <a:latin typeface="+mn-lt"/>
                </a:rPr>
                <a:t>7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086307" y="5876087"/>
              <a:ext cx="369770" cy="0"/>
            </a:xfrm>
            <a:prstGeom prst="line">
              <a:avLst/>
            </a:prstGeom>
            <a:ln w="28575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46"/>
          <p:cNvSpPr txBox="1">
            <a:spLocks noChangeArrowheads="1"/>
          </p:cNvSpPr>
          <p:nvPr/>
        </p:nvSpPr>
        <p:spPr bwMode="auto">
          <a:xfrm>
            <a:off x="5465764" y="2947988"/>
            <a:ext cx="4249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2800" dirty="0">
                <a:latin typeface="+mj-lt"/>
              </a:rPr>
              <a:t>James eats     of it.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834313" y="2941638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GB" altLang="en-US" sz="2400" dirty="0">
                <a:solidFill>
                  <a:srgbClr val="EE342E"/>
                </a:solidFill>
                <a:latin typeface="+mn-lt"/>
              </a:rPr>
              <a:t>4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2400" dirty="0">
                <a:solidFill>
                  <a:srgbClr val="EE342E"/>
                </a:solidFill>
                <a:latin typeface="+mn-lt"/>
              </a:rPr>
              <a:t>7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858125" y="3355975"/>
            <a:ext cx="331788" cy="0"/>
          </a:xfrm>
          <a:prstGeom prst="line">
            <a:avLst/>
          </a:prstGeom>
          <a:ln w="28575">
            <a:solidFill>
              <a:srgbClr val="EE3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9143" r="43410" b="12419"/>
          <a:stretch>
            <a:fillRect/>
          </a:stretch>
        </p:blipFill>
        <p:spPr bwMode="auto">
          <a:xfrm>
            <a:off x="5732463" y="3738564"/>
            <a:ext cx="31797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098675" y="4564063"/>
            <a:ext cx="7994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2400" dirty="0">
                <a:latin typeface="+mj-lt"/>
              </a:rPr>
              <a:t>As a fraction, how much of the chocolate bar did Jessie and James </a:t>
            </a:r>
            <a:r>
              <a:rPr lang="en-GB" altLang="en-US" sz="2400" dirty="0" smtClean="0">
                <a:latin typeface="+mj-lt"/>
              </a:rPr>
              <a:t>eat </a:t>
            </a:r>
            <a:r>
              <a:rPr lang="en-GB" altLang="en-US" sz="2400" dirty="0">
                <a:latin typeface="+mj-lt"/>
              </a:rPr>
              <a:t>all together?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2400" dirty="0">
              <a:latin typeface="+mj-lt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95864" y="5302250"/>
            <a:ext cx="2428875" cy="831850"/>
            <a:chOff x="3471620" y="5301539"/>
            <a:chExt cx="2429561" cy="831850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3477972" y="5301539"/>
              <a:ext cx="64788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2400" dirty="0">
                  <a:latin typeface="+mn-lt"/>
                </a:rPr>
                <a:t>2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2400" dirty="0">
                  <a:latin typeface="+mn-lt"/>
                </a:rPr>
                <a:t>7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V="1">
              <a:off x="3471620" y="5693652"/>
              <a:ext cx="354112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"/>
            <p:cNvSpPr txBox="1">
              <a:spLocks noChangeArrowheads="1"/>
            </p:cNvSpPr>
            <p:nvPr/>
          </p:nvSpPr>
          <p:spPr bwMode="auto">
            <a:xfrm>
              <a:off x="4317996" y="5301539"/>
              <a:ext cx="64788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2400" dirty="0">
                  <a:latin typeface="+mn-lt"/>
                </a:rPr>
                <a:t>4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2400" dirty="0">
                  <a:latin typeface="+mn-lt"/>
                </a:rPr>
                <a:t>7</a:t>
              </a:r>
            </a:p>
          </p:txBody>
        </p:sp>
        <p:sp>
          <p:nvSpPr>
            <p:cNvPr id="13331" name="TextBox 1"/>
            <p:cNvSpPr txBox="1">
              <a:spLocks noChangeArrowheads="1"/>
            </p:cNvSpPr>
            <p:nvPr/>
          </p:nvSpPr>
          <p:spPr bwMode="auto">
            <a:xfrm>
              <a:off x="3885990" y="5455586"/>
              <a:ext cx="647368" cy="5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rgbClr val="EE342E"/>
                  </a:solidFill>
                  <a:latin typeface="Twinkl SemiBold" pitchFamily="2" charset="0"/>
                </a:rPr>
                <a:t>+</a:t>
              </a:r>
            </a:p>
          </p:txBody>
        </p:sp>
        <p:sp>
          <p:nvSpPr>
            <p:cNvPr id="13332" name="TextBox 1"/>
            <p:cNvSpPr txBox="1">
              <a:spLocks noChangeArrowheads="1"/>
            </p:cNvSpPr>
            <p:nvPr/>
          </p:nvSpPr>
          <p:spPr bwMode="auto">
            <a:xfrm>
              <a:off x="4803822" y="5430872"/>
              <a:ext cx="647368" cy="5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rgbClr val="EE342E"/>
                  </a:solidFill>
                  <a:latin typeface="Twinkl SemiBold" pitchFamily="2" charset="0"/>
                </a:rPr>
                <a:t>=</a:t>
              </a:r>
            </a:p>
          </p:txBody>
        </p:sp>
        <p:sp>
          <p:nvSpPr>
            <p:cNvPr id="28" name="TextBox 1"/>
            <p:cNvSpPr txBox="1">
              <a:spLocks noChangeArrowheads="1"/>
            </p:cNvSpPr>
            <p:nvPr/>
          </p:nvSpPr>
          <p:spPr bwMode="auto">
            <a:xfrm>
              <a:off x="5253298" y="5301539"/>
              <a:ext cx="64788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2400" dirty="0">
                  <a:latin typeface="+mn-lt"/>
                </a:rPr>
                <a:t>6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2400" dirty="0">
                  <a:latin typeface="+mn-lt"/>
                </a:rPr>
                <a:t>7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V="1">
              <a:off x="5278705" y="5693652"/>
              <a:ext cx="322353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4317996" y="5693652"/>
              <a:ext cx="354113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/>
        </p:nvSpPr>
        <p:spPr>
          <a:xfrm>
            <a:off x="2848429" y="763495"/>
            <a:ext cx="11930743" cy="9765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smtClean="0"/>
              <a:t>Adding with </a:t>
            </a:r>
            <a:r>
              <a:rPr lang="en-GB" sz="3600" b="1" dirty="0" smtClean="0"/>
              <a:t>the same denominator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7987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/>
      <p:bldP spid="14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5"/>
          <p:cNvGrpSpPr>
            <a:grpSpLocks/>
          </p:cNvGrpSpPr>
          <p:nvPr/>
        </p:nvGrpSpPr>
        <p:grpSpPr bwMode="auto">
          <a:xfrm>
            <a:off x="2557464" y="2260601"/>
            <a:ext cx="7056437" cy="1116013"/>
            <a:chOff x="741761" y="2110277"/>
            <a:chExt cx="7652862" cy="1209572"/>
          </a:xfrm>
        </p:grpSpPr>
        <p:sp>
          <p:nvSpPr>
            <p:cNvPr id="17" name="Rectangle 16"/>
            <p:cNvSpPr/>
            <p:nvPr/>
          </p:nvSpPr>
          <p:spPr>
            <a:xfrm>
              <a:off x="5844817" y="2110277"/>
              <a:ext cx="1277486" cy="1209572"/>
            </a:xfrm>
            <a:prstGeom prst="rect">
              <a:avLst/>
            </a:prstGeom>
            <a:solidFill>
              <a:srgbClr val="65C18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1761" y="2110277"/>
              <a:ext cx="1279207" cy="1209572"/>
            </a:xfrm>
            <a:prstGeom prst="rect">
              <a:avLst/>
            </a:prstGeom>
            <a:solidFill>
              <a:srgbClr val="EE342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14081" y="2110277"/>
              <a:ext cx="1279208" cy="1209572"/>
            </a:xfrm>
            <a:prstGeom prst="rect">
              <a:avLst/>
            </a:prstGeom>
            <a:solidFill>
              <a:srgbClr val="EE342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88123" y="2110277"/>
              <a:ext cx="1279208" cy="1209572"/>
            </a:xfrm>
            <a:prstGeom prst="rect">
              <a:avLst/>
            </a:prstGeom>
            <a:solidFill>
              <a:srgbClr val="65C18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60445" y="2110277"/>
              <a:ext cx="1279207" cy="1209572"/>
            </a:xfrm>
            <a:prstGeom prst="rect">
              <a:avLst/>
            </a:prstGeom>
            <a:solidFill>
              <a:srgbClr val="65C18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15416" y="2110277"/>
              <a:ext cx="1279207" cy="1209572"/>
            </a:xfrm>
            <a:prstGeom prst="rect">
              <a:avLst/>
            </a:prstGeom>
            <a:solidFill>
              <a:srgbClr val="00B3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460" name="TextBox 23"/>
          <p:cNvSpPr txBox="1">
            <a:spLocks noChangeArrowheads="1"/>
          </p:cNvSpPr>
          <p:nvPr/>
        </p:nvSpPr>
        <p:spPr bwMode="auto">
          <a:xfrm>
            <a:off x="2557464" y="1127125"/>
            <a:ext cx="7056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Twinkl SemiBold" pitchFamily="2" charset="0"/>
              </a:rPr>
              <a:t>Adding Fractions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Twinkl SemiBold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Twinkl SemiBold" pitchFamily="2" charset="0"/>
            </a:endParaRPr>
          </a:p>
        </p:txBody>
      </p:sp>
      <p:grpSp>
        <p:nvGrpSpPr>
          <p:cNvPr id="19461" name="Group 12"/>
          <p:cNvGrpSpPr>
            <a:grpSpLocks/>
          </p:cNvGrpSpPr>
          <p:nvPr/>
        </p:nvGrpSpPr>
        <p:grpSpPr bwMode="auto">
          <a:xfrm>
            <a:off x="4587875" y="3965575"/>
            <a:ext cx="3219450" cy="1201738"/>
            <a:chOff x="2934798" y="4006089"/>
            <a:chExt cx="3221006" cy="1201590"/>
          </a:xfrm>
        </p:grpSpPr>
        <p:sp>
          <p:nvSpPr>
            <p:cNvPr id="46" name="TextBox 1"/>
            <p:cNvSpPr txBox="1">
              <a:spLocks noChangeArrowheads="1"/>
            </p:cNvSpPr>
            <p:nvPr/>
          </p:nvSpPr>
          <p:spPr bwMode="auto">
            <a:xfrm>
              <a:off x="2934798" y="4007677"/>
              <a:ext cx="648013" cy="120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2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6</a:t>
              </a: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2934798" y="4598154"/>
              <a:ext cx="454244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"/>
            <p:cNvSpPr txBox="1">
              <a:spLocks noChangeArrowheads="1"/>
            </p:cNvSpPr>
            <p:nvPr/>
          </p:nvSpPr>
          <p:spPr bwMode="auto">
            <a:xfrm>
              <a:off x="4330885" y="4006089"/>
              <a:ext cx="648013" cy="120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3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6</a:t>
              </a: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4300708" y="4598154"/>
              <a:ext cx="447891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1"/>
            <p:cNvSpPr txBox="1">
              <a:spLocks noChangeArrowheads="1"/>
            </p:cNvSpPr>
            <p:nvPr/>
          </p:nvSpPr>
          <p:spPr bwMode="auto">
            <a:xfrm>
              <a:off x="3601870" y="4285455"/>
              <a:ext cx="648013" cy="646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solidFill>
                    <a:srgbClr val="EE342E"/>
                  </a:solidFill>
                  <a:latin typeface="+mn-lt"/>
                </a:rPr>
                <a:t>+</a:t>
              </a:r>
            </a:p>
          </p:txBody>
        </p:sp>
        <p:sp>
          <p:nvSpPr>
            <p:cNvPr id="51" name="TextBox 1"/>
            <p:cNvSpPr txBox="1">
              <a:spLocks noChangeArrowheads="1"/>
            </p:cNvSpPr>
            <p:nvPr/>
          </p:nvSpPr>
          <p:spPr bwMode="auto">
            <a:xfrm>
              <a:off x="4969369" y="4253709"/>
              <a:ext cx="648013" cy="646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solidFill>
                    <a:srgbClr val="EE342E"/>
                  </a:solidFill>
                  <a:latin typeface="+mn-lt"/>
                </a:rPr>
                <a:t>=</a:t>
              </a:r>
            </a:p>
          </p:txBody>
        </p:sp>
        <p:sp>
          <p:nvSpPr>
            <p:cNvPr id="52" name="TextBox 1"/>
            <p:cNvSpPr txBox="1">
              <a:spLocks noChangeArrowheads="1"/>
            </p:cNvSpPr>
            <p:nvPr/>
          </p:nvSpPr>
          <p:spPr bwMode="auto">
            <a:xfrm>
              <a:off x="5507791" y="4007677"/>
              <a:ext cx="648013" cy="120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5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6</a:t>
              </a: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5507791" y="4598154"/>
              <a:ext cx="441538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1"/>
          <p:cNvSpPr txBox="1">
            <a:spLocks noChangeArrowheads="1"/>
          </p:cNvSpPr>
          <p:nvPr/>
        </p:nvSpPr>
        <p:spPr bwMode="auto">
          <a:xfrm>
            <a:off x="4541838" y="514985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GB" altLang="en-US" sz="2000" dirty="0">
                <a:solidFill>
                  <a:srgbClr val="EE342E"/>
                </a:solidFill>
                <a:latin typeface="+mn-lt"/>
              </a:rPr>
              <a:t>red</a:t>
            </a:r>
          </a:p>
        </p:txBody>
      </p: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5849938" y="5149851"/>
            <a:ext cx="995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GB" altLang="en-US" sz="2000" dirty="0">
                <a:solidFill>
                  <a:srgbClr val="65C18C"/>
                </a:solidFill>
              </a:rPr>
              <a:t>green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2000" dirty="0">
              <a:latin typeface="+mn-lt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638879" y="1042716"/>
            <a:ext cx="11930743" cy="9765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Adding with the same denominator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017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557464" y="1127125"/>
            <a:ext cx="7056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Twinkl SemiBold" pitchFamily="2" charset="0"/>
              </a:rPr>
              <a:t>Adding Fractions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Twinkl SemiBold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Twinkl SemiBold" pitchFamily="2" charset="0"/>
            </a:endParaRP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3168651" y="2001839"/>
            <a:ext cx="5929313" cy="1584325"/>
            <a:chOff x="1643963" y="1896725"/>
            <a:chExt cx="5929314" cy="1584325"/>
          </a:xfrm>
        </p:grpSpPr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1643963" y="1896725"/>
              <a:ext cx="5929314" cy="1584325"/>
              <a:chOff x="1619672" y="1575304"/>
              <a:chExt cx="5928168" cy="1584177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2003773" y="1651497"/>
                <a:ext cx="1268168" cy="150798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30674" y="1651497"/>
                <a:ext cx="1269755" cy="150798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00429" y="1651497"/>
                <a:ext cx="1268167" cy="150798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724154" y="1651497"/>
                <a:ext cx="1268168" cy="150798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19672" y="1575304"/>
                <a:ext cx="5928168" cy="13492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1520" name="TextBox 1"/>
            <p:cNvSpPr txBox="1">
              <a:spLocks noChangeArrowheads="1"/>
            </p:cNvSpPr>
            <p:nvPr/>
          </p:nvSpPr>
          <p:spPr bwMode="auto">
            <a:xfrm>
              <a:off x="1851926" y="2126913"/>
              <a:ext cx="647700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  <a:latin typeface="Twinkl SemiBold" pitchFamily="2" charset="0"/>
                </a:rPr>
                <a:t>0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  <a:latin typeface="Twinkl SemiBold" pitchFamily="2" charset="0"/>
                </a:rPr>
                <a:t>4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1853513" y="2607925"/>
              <a:ext cx="3841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2" name="TextBox 1"/>
            <p:cNvSpPr txBox="1">
              <a:spLocks noChangeArrowheads="1"/>
            </p:cNvSpPr>
            <p:nvPr/>
          </p:nvSpPr>
          <p:spPr bwMode="auto">
            <a:xfrm>
              <a:off x="3075888" y="2136438"/>
              <a:ext cx="647700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  <a:latin typeface="Twinkl SemiBold" pitchFamily="2" charset="0"/>
                </a:rPr>
                <a:t>1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  <a:latin typeface="Twinkl SemiBold" pitchFamily="2" charset="0"/>
                </a:rPr>
                <a:t>4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3077476" y="2607925"/>
              <a:ext cx="3841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4" name="TextBox 1"/>
            <p:cNvSpPr txBox="1">
              <a:spLocks noChangeArrowheads="1"/>
            </p:cNvSpPr>
            <p:nvPr/>
          </p:nvSpPr>
          <p:spPr bwMode="auto">
            <a:xfrm>
              <a:off x="4301438" y="2142788"/>
              <a:ext cx="647700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  <a:latin typeface="Twinkl SemiBold" pitchFamily="2" charset="0"/>
                </a:rPr>
                <a:t>2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  <a:latin typeface="Twinkl SemiBold" pitchFamily="2" charset="0"/>
                </a:rPr>
                <a:t>4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4303026" y="2612687"/>
              <a:ext cx="3857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6" name="TextBox 1"/>
            <p:cNvSpPr txBox="1">
              <a:spLocks noChangeArrowheads="1"/>
            </p:cNvSpPr>
            <p:nvPr/>
          </p:nvSpPr>
          <p:spPr bwMode="auto">
            <a:xfrm>
              <a:off x="5573026" y="2122150"/>
              <a:ext cx="6477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  <a:latin typeface="Twinkl SemiBold" pitchFamily="2" charset="0"/>
                </a:rPr>
                <a:t>3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  <a:latin typeface="Twinkl SemiBold" pitchFamily="2" charset="0"/>
                </a:rPr>
                <a:t>4</a:t>
              </a: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5574614" y="2601575"/>
              <a:ext cx="3841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8" name="TextBox 1"/>
            <p:cNvSpPr txBox="1">
              <a:spLocks noChangeArrowheads="1"/>
            </p:cNvSpPr>
            <p:nvPr/>
          </p:nvSpPr>
          <p:spPr bwMode="auto">
            <a:xfrm>
              <a:off x="6803338" y="2136438"/>
              <a:ext cx="647700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  <a:latin typeface="Twinkl SemiBold" pitchFamily="2" charset="0"/>
                </a:rPr>
                <a:t>4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  <a:latin typeface="Twinkl SemiBold" pitchFamily="2" charset="0"/>
                </a:rPr>
                <a:t>4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6804927" y="2607925"/>
              <a:ext cx="3841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4372785" y="2976225"/>
              <a:ext cx="1731962" cy="252413"/>
              <a:chOff x="4581872" y="3793214"/>
              <a:chExt cx="1731366" cy="382129"/>
            </a:xfrm>
            <a:solidFill>
              <a:schemeClr val="bg1"/>
            </a:solidFill>
          </p:grpSpPr>
          <p:sp>
            <p:nvSpPr>
              <p:cNvPr id="27" name="Oval 25"/>
              <p:cNvSpPr/>
              <p:nvPr/>
            </p:nvSpPr>
            <p:spPr>
              <a:xfrm>
                <a:off x="4707241" y="3793214"/>
                <a:ext cx="1271150" cy="346078"/>
              </a:xfrm>
              <a:custGeom>
                <a:avLst/>
                <a:gdLst>
                  <a:gd name="connsiteX0" fmla="*/ 0 w 1389846"/>
                  <a:gd name="connsiteY0" fmla="*/ 346235 h 692470"/>
                  <a:gd name="connsiteX1" fmla="*/ 694923 w 1389846"/>
                  <a:gd name="connsiteY1" fmla="*/ 0 h 692470"/>
                  <a:gd name="connsiteX2" fmla="*/ 1389846 w 1389846"/>
                  <a:gd name="connsiteY2" fmla="*/ 346235 h 692470"/>
                  <a:gd name="connsiteX3" fmla="*/ 694923 w 1389846"/>
                  <a:gd name="connsiteY3" fmla="*/ 692470 h 692470"/>
                  <a:gd name="connsiteX4" fmla="*/ 0 w 1389846"/>
                  <a:gd name="connsiteY4" fmla="*/ 346235 h 692470"/>
                  <a:gd name="connsiteX0" fmla="*/ 0 w 1389846"/>
                  <a:gd name="connsiteY0" fmla="*/ 346235 h 389514"/>
                  <a:gd name="connsiteX1" fmla="*/ 694923 w 1389846"/>
                  <a:gd name="connsiteY1" fmla="*/ 0 h 389514"/>
                  <a:gd name="connsiteX2" fmla="*/ 1389846 w 1389846"/>
                  <a:gd name="connsiteY2" fmla="*/ 346235 h 389514"/>
                  <a:gd name="connsiteX3" fmla="*/ 0 w 1389846"/>
                  <a:gd name="connsiteY3" fmla="*/ 346235 h 389514"/>
                  <a:gd name="connsiteX0" fmla="*/ 0 w 1389846"/>
                  <a:gd name="connsiteY0" fmla="*/ 346235 h 346235"/>
                  <a:gd name="connsiteX1" fmla="*/ 694923 w 1389846"/>
                  <a:gd name="connsiteY1" fmla="*/ 0 h 346235"/>
                  <a:gd name="connsiteX2" fmla="*/ 1389846 w 1389846"/>
                  <a:gd name="connsiteY2" fmla="*/ 346235 h 346235"/>
                  <a:gd name="connsiteX3" fmla="*/ 0 w 1389846"/>
                  <a:gd name="connsiteY3" fmla="*/ 346235 h 34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9846" h="346235">
                    <a:moveTo>
                      <a:pt x="0" y="346235"/>
                    </a:moveTo>
                    <a:cubicBezTo>
                      <a:pt x="0" y="155015"/>
                      <a:pt x="311128" y="0"/>
                      <a:pt x="694923" y="0"/>
                    </a:cubicBezTo>
                    <a:cubicBezTo>
                      <a:pt x="1078718" y="0"/>
                      <a:pt x="1389846" y="155015"/>
                      <a:pt x="1389846" y="346235"/>
                    </a:cubicBezTo>
                    <a:lnTo>
                      <a:pt x="0" y="346235"/>
                    </a:lnTo>
                    <a:close/>
                  </a:path>
                </a:pathLst>
              </a:custGeom>
              <a:grpFill/>
              <a:ln w="28575">
                <a:solidFill>
                  <a:srgbClr val="65C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581872" y="4129679"/>
                <a:ext cx="1731366" cy="456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pSp>
        <p:nvGrpSpPr>
          <p:cNvPr id="21509" name="Group 12"/>
          <p:cNvGrpSpPr>
            <a:grpSpLocks/>
          </p:cNvGrpSpPr>
          <p:nvPr/>
        </p:nvGrpSpPr>
        <p:grpSpPr bwMode="auto">
          <a:xfrm>
            <a:off x="4587875" y="3965575"/>
            <a:ext cx="3219450" cy="1201738"/>
            <a:chOff x="2934798" y="4006090"/>
            <a:chExt cx="3221006" cy="1201589"/>
          </a:xfrm>
        </p:grpSpPr>
        <p:sp>
          <p:nvSpPr>
            <p:cNvPr id="89" name="TextBox 1"/>
            <p:cNvSpPr txBox="1">
              <a:spLocks noChangeArrowheads="1"/>
            </p:cNvSpPr>
            <p:nvPr/>
          </p:nvSpPr>
          <p:spPr bwMode="auto">
            <a:xfrm>
              <a:off x="2934798" y="4007678"/>
              <a:ext cx="648013" cy="120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2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4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2934798" y="4598155"/>
              <a:ext cx="454244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1"/>
            <p:cNvSpPr txBox="1">
              <a:spLocks noChangeArrowheads="1"/>
            </p:cNvSpPr>
            <p:nvPr/>
          </p:nvSpPr>
          <p:spPr bwMode="auto">
            <a:xfrm>
              <a:off x="4330885" y="4006090"/>
              <a:ext cx="648013" cy="120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1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4</a:t>
              </a: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00708" y="4598155"/>
              <a:ext cx="447891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1"/>
            <p:cNvSpPr txBox="1">
              <a:spLocks noChangeArrowheads="1"/>
            </p:cNvSpPr>
            <p:nvPr/>
          </p:nvSpPr>
          <p:spPr bwMode="auto">
            <a:xfrm>
              <a:off x="3601870" y="4285455"/>
              <a:ext cx="648013" cy="646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solidFill>
                    <a:srgbClr val="EE342E"/>
                  </a:solidFill>
                  <a:latin typeface="+mn-lt"/>
                </a:rPr>
                <a:t>+</a:t>
              </a:r>
            </a:p>
          </p:txBody>
        </p:sp>
        <p:sp>
          <p:nvSpPr>
            <p:cNvPr id="94" name="TextBox 1"/>
            <p:cNvSpPr txBox="1">
              <a:spLocks noChangeArrowheads="1"/>
            </p:cNvSpPr>
            <p:nvPr/>
          </p:nvSpPr>
          <p:spPr bwMode="auto">
            <a:xfrm>
              <a:off x="4969369" y="4253709"/>
              <a:ext cx="648013" cy="646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solidFill>
                    <a:srgbClr val="EE342E"/>
                  </a:solidFill>
                  <a:latin typeface="+mn-lt"/>
                </a:rPr>
                <a:t>=</a:t>
              </a:r>
            </a:p>
          </p:txBody>
        </p:sp>
        <p:sp>
          <p:nvSpPr>
            <p:cNvPr id="95" name="TextBox 1"/>
            <p:cNvSpPr txBox="1">
              <a:spLocks noChangeArrowheads="1"/>
            </p:cNvSpPr>
            <p:nvPr/>
          </p:nvSpPr>
          <p:spPr bwMode="auto">
            <a:xfrm>
              <a:off x="5507791" y="4007678"/>
              <a:ext cx="648013" cy="120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3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4</a:t>
              </a:r>
            </a:p>
          </p:txBody>
        </p:sp>
        <p:cxnSp>
          <p:nvCxnSpPr>
            <p:cNvPr id="96" name="Straight Connector 95"/>
            <p:cNvCxnSpPr/>
            <p:nvPr/>
          </p:nvCxnSpPr>
          <p:spPr bwMode="auto">
            <a:xfrm>
              <a:off x="5507791" y="4598155"/>
              <a:ext cx="441538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4972051" y="3309939"/>
            <a:ext cx="2862263" cy="95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2748418" y="981735"/>
            <a:ext cx="7433808" cy="9765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smtClean="0"/>
              <a:t>Adding with </a:t>
            </a:r>
            <a:r>
              <a:rPr lang="en-GB" sz="3600" b="1" dirty="0" smtClean="0"/>
              <a:t>the same denominator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167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906713" y="2085976"/>
            <a:ext cx="1270000" cy="1508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7932738" y="2085976"/>
            <a:ext cx="1268412" cy="1508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2534" name="Group 12"/>
          <p:cNvGrpSpPr>
            <a:grpSpLocks/>
          </p:cNvGrpSpPr>
          <p:nvPr/>
        </p:nvGrpSpPr>
        <p:grpSpPr bwMode="auto">
          <a:xfrm>
            <a:off x="4587875" y="3965575"/>
            <a:ext cx="3219450" cy="1201738"/>
            <a:chOff x="2934798" y="4006090"/>
            <a:chExt cx="3221006" cy="1201589"/>
          </a:xfrm>
        </p:grpSpPr>
        <p:sp>
          <p:nvSpPr>
            <p:cNvPr id="89" name="TextBox 1"/>
            <p:cNvSpPr txBox="1">
              <a:spLocks noChangeArrowheads="1"/>
            </p:cNvSpPr>
            <p:nvPr/>
          </p:nvSpPr>
          <p:spPr bwMode="auto">
            <a:xfrm>
              <a:off x="2934798" y="4007678"/>
              <a:ext cx="648013" cy="120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2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2934798" y="4598155"/>
              <a:ext cx="454244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1"/>
            <p:cNvSpPr txBox="1">
              <a:spLocks noChangeArrowheads="1"/>
            </p:cNvSpPr>
            <p:nvPr/>
          </p:nvSpPr>
          <p:spPr bwMode="auto">
            <a:xfrm>
              <a:off x="4330885" y="4006090"/>
              <a:ext cx="648013" cy="120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2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5</a:t>
              </a: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00708" y="4598155"/>
              <a:ext cx="447891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1"/>
            <p:cNvSpPr txBox="1">
              <a:spLocks noChangeArrowheads="1"/>
            </p:cNvSpPr>
            <p:nvPr/>
          </p:nvSpPr>
          <p:spPr bwMode="auto">
            <a:xfrm>
              <a:off x="3601870" y="4285455"/>
              <a:ext cx="648013" cy="646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solidFill>
                    <a:srgbClr val="EE342E"/>
                  </a:solidFill>
                  <a:latin typeface="+mn-lt"/>
                </a:rPr>
                <a:t>+</a:t>
              </a:r>
            </a:p>
          </p:txBody>
        </p:sp>
        <p:sp>
          <p:nvSpPr>
            <p:cNvPr id="94" name="TextBox 1"/>
            <p:cNvSpPr txBox="1">
              <a:spLocks noChangeArrowheads="1"/>
            </p:cNvSpPr>
            <p:nvPr/>
          </p:nvSpPr>
          <p:spPr bwMode="auto">
            <a:xfrm>
              <a:off x="4969369" y="4253709"/>
              <a:ext cx="648013" cy="646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solidFill>
                    <a:srgbClr val="EE342E"/>
                  </a:solidFill>
                  <a:latin typeface="+mn-lt"/>
                </a:rPr>
                <a:t>=</a:t>
              </a:r>
            </a:p>
          </p:txBody>
        </p:sp>
        <p:sp>
          <p:nvSpPr>
            <p:cNvPr id="95" name="TextBox 1"/>
            <p:cNvSpPr txBox="1">
              <a:spLocks noChangeArrowheads="1"/>
            </p:cNvSpPr>
            <p:nvPr/>
          </p:nvSpPr>
          <p:spPr bwMode="auto">
            <a:xfrm>
              <a:off x="5507791" y="4007678"/>
              <a:ext cx="648013" cy="120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4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5</a:t>
              </a:r>
            </a:p>
          </p:txBody>
        </p:sp>
        <p:cxnSp>
          <p:nvCxnSpPr>
            <p:cNvPr id="96" name="Straight Connector 95"/>
            <p:cNvCxnSpPr/>
            <p:nvPr/>
          </p:nvCxnSpPr>
          <p:spPr bwMode="auto">
            <a:xfrm>
              <a:off x="5507791" y="4598155"/>
              <a:ext cx="441538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4170363" y="2085976"/>
            <a:ext cx="1268412" cy="1508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5438776" y="2085976"/>
            <a:ext cx="1268413" cy="1508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662738" y="2085976"/>
            <a:ext cx="1268412" cy="1508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2557464" y="2009776"/>
            <a:ext cx="7153275" cy="134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9" name="TextBox 1"/>
          <p:cNvSpPr txBox="1">
            <a:spLocks noChangeArrowheads="1"/>
          </p:cNvSpPr>
          <p:nvPr/>
        </p:nvSpPr>
        <p:spPr bwMode="auto">
          <a:xfrm>
            <a:off x="2765425" y="2239964"/>
            <a:ext cx="647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SemiBold" pitchFamily="2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SemiBold" pitchFamily="2" charset="0"/>
              </a:rPr>
              <a:t>5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2767014" y="2719388"/>
            <a:ext cx="3841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1"/>
          <p:cNvSpPr txBox="1">
            <a:spLocks noChangeArrowheads="1"/>
          </p:cNvSpPr>
          <p:nvPr/>
        </p:nvSpPr>
        <p:spPr bwMode="auto">
          <a:xfrm>
            <a:off x="3989388" y="2249489"/>
            <a:ext cx="647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SemiBold" pitchFamily="2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SemiBold" pitchFamily="2" charset="0"/>
              </a:rPr>
              <a:t>5</a:t>
            </a: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990976" y="2728913"/>
            <a:ext cx="3841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1"/>
          <p:cNvSpPr txBox="1">
            <a:spLocks noChangeArrowheads="1"/>
          </p:cNvSpPr>
          <p:nvPr/>
        </p:nvSpPr>
        <p:spPr bwMode="auto">
          <a:xfrm>
            <a:off x="5214938" y="2255839"/>
            <a:ext cx="647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SemiBold" pitchFamily="2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SemiBold" pitchFamily="2" charset="0"/>
              </a:rPr>
              <a:t>5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5218114" y="2733675"/>
            <a:ext cx="3841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TextBox 1"/>
          <p:cNvSpPr txBox="1">
            <a:spLocks noChangeArrowheads="1"/>
          </p:cNvSpPr>
          <p:nvPr/>
        </p:nvSpPr>
        <p:spPr bwMode="auto">
          <a:xfrm>
            <a:off x="6486525" y="2235200"/>
            <a:ext cx="647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SemiBold" pitchFamily="2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SemiBold" pitchFamily="2" charset="0"/>
              </a:rPr>
              <a:t>5</a:t>
            </a: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6488114" y="2713038"/>
            <a:ext cx="3841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Box 1"/>
          <p:cNvSpPr txBox="1">
            <a:spLocks noChangeArrowheads="1"/>
          </p:cNvSpPr>
          <p:nvPr/>
        </p:nvSpPr>
        <p:spPr bwMode="auto">
          <a:xfrm>
            <a:off x="7716838" y="2249489"/>
            <a:ext cx="647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SemiBold" pitchFamily="2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SemiBold" pitchFamily="2" charset="0"/>
              </a:rPr>
              <a:t>5</a:t>
            </a: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7718426" y="2728913"/>
            <a:ext cx="3841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TextBox 1"/>
          <p:cNvSpPr txBox="1">
            <a:spLocks noChangeArrowheads="1"/>
          </p:cNvSpPr>
          <p:nvPr/>
        </p:nvSpPr>
        <p:spPr bwMode="auto">
          <a:xfrm>
            <a:off x="8994775" y="2235200"/>
            <a:ext cx="647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SemiBold" pitchFamily="2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SemiBold" pitchFamily="2" charset="0"/>
              </a:rPr>
              <a:t>5</a:t>
            </a: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8997951" y="2713038"/>
            <a:ext cx="3841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52"/>
          <p:cNvGrpSpPr>
            <a:grpSpLocks/>
          </p:cNvGrpSpPr>
          <p:nvPr/>
        </p:nvGrpSpPr>
        <p:grpSpPr bwMode="auto">
          <a:xfrm>
            <a:off x="5353223" y="3018595"/>
            <a:ext cx="1679575" cy="322407"/>
            <a:chOff x="3947549" y="2475426"/>
            <a:chExt cx="1679455" cy="241686"/>
          </a:xfrm>
          <a:solidFill>
            <a:schemeClr val="bg1"/>
          </a:solidFill>
        </p:grpSpPr>
        <p:sp>
          <p:nvSpPr>
            <p:cNvPr id="79" name="Oval 25"/>
            <p:cNvSpPr/>
            <p:nvPr/>
          </p:nvSpPr>
          <p:spPr>
            <a:xfrm>
              <a:off x="4039617" y="2475426"/>
              <a:ext cx="1233400" cy="227469"/>
            </a:xfrm>
            <a:custGeom>
              <a:avLst/>
              <a:gdLst>
                <a:gd name="connsiteX0" fmla="*/ 0 w 1389846"/>
                <a:gd name="connsiteY0" fmla="*/ 346235 h 692470"/>
                <a:gd name="connsiteX1" fmla="*/ 694923 w 1389846"/>
                <a:gd name="connsiteY1" fmla="*/ 0 h 692470"/>
                <a:gd name="connsiteX2" fmla="*/ 1389846 w 1389846"/>
                <a:gd name="connsiteY2" fmla="*/ 346235 h 692470"/>
                <a:gd name="connsiteX3" fmla="*/ 694923 w 1389846"/>
                <a:gd name="connsiteY3" fmla="*/ 692470 h 692470"/>
                <a:gd name="connsiteX4" fmla="*/ 0 w 1389846"/>
                <a:gd name="connsiteY4" fmla="*/ 346235 h 692470"/>
                <a:gd name="connsiteX0" fmla="*/ 0 w 1389846"/>
                <a:gd name="connsiteY0" fmla="*/ 346235 h 389514"/>
                <a:gd name="connsiteX1" fmla="*/ 694923 w 1389846"/>
                <a:gd name="connsiteY1" fmla="*/ 0 h 389514"/>
                <a:gd name="connsiteX2" fmla="*/ 1389846 w 1389846"/>
                <a:gd name="connsiteY2" fmla="*/ 346235 h 389514"/>
                <a:gd name="connsiteX3" fmla="*/ 0 w 1389846"/>
                <a:gd name="connsiteY3" fmla="*/ 346235 h 389514"/>
                <a:gd name="connsiteX0" fmla="*/ 0 w 1389846"/>
                <a:gd name="connsiteY0" fmla="*/ 346235 h 346235"/>
                <a:gd name="connsiteX1" fmla="*/ 694923 w 1389846"/>
                <a:gd name="connsiteY1" fmla="*/ 0 h 346235"/>
                <a:gd name="connsiteX2" fmla="*/ 1389846 w 1389846"/>
                <a:gd name="connsiteY2" fmla="*/ 346235 h 346235"/>
                <a:gd name="connsiteX3" fmla="*/ 0 w 1389846"/>
                <a:gd name="connsiteY3" fmla="*/ 346235 h 34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9846" h="346235">
                  <a:moveTo>
                    <a:pt x="0" y="346235"/>
                  </a:moveTo>
                  <a:cubicBezTo>
                    <a:pt x="0" y="155015"/>
                    <a:pt x="311128" y="0"/>
                    <a:pt x="694923" y="0"/>
                  </a:cubicBezTo>
                  <a:cubicBezTo>
                    <a:pt x="1078718" y="0"/>
                    <a:pt x="1389846" y="155015"/>
                    <a:pt x="1389846" y="346235"/>
                  </a:cubicBezTo>
                  <a:lnTo>
                    <a:pt x="0" y="346235"/>
                  </a:lnTo>
                  <a:close/>
                </a:path>
              </a:pathLst>
            </a:custGeom>
            <a:grpFill/>
            <a:ln w="28575">
              <a:solidFill>
                <a:srgbClr val="65C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947549" y="2687098"/>
              <a:ext cx="1679455" cy="300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1" name="Group 53"/>
          <p:cNvGrpSpPr>
            <a:grpSpLocks/>
          </p:cNvGrpSpPr>
          <p:nvPr/>
        </p:nvGrpSpPr>
        <p:grpSpPr bwMode="auto">
          <a:xfrm>
            <a:off x="6593317" y="3017145"/>
            <a:ext cx="1677988" cy="322407"/>
            <a:chOff x="3947549" y="2475426"/>
            <a:chExt cx="1679455" cy="241686"/>
          </a:xfrm>
          <a:solidFill>
            <a:schemeClr val="bg1"/>
          </a:solidFill>
        </p:grpSpPr>
        <p:sp>
          <p:nvSpPr>
            <p:cNvPr id="82" name="Oval 25"/>
            <p:cNvSpPr/>
            <p:nvPr/>
          </p:nvSpPr>
          <p:spPr>
            <a:xfrm>
              <a:off x="4039704" y="2475426"/>
              <a:ext cx="1232977" cy="227469"/>
            </a:xfrm>
            <a:custGeom>
              <a:avLst/>
              <a:gdLst>
                <a:gd name="connsiteX0" fmla="*/ 0 w 1389846"/>
                <a:gd name="connsiteY0" fmla="*/ 346235 h 692470"/>
                <a:gd name="connsiteX1" fmla="*/ 694923 w 1389846"/>
                <a:gd name="connsiteY1" fmla="*/ 0 h 692470"/>
                <a:gd name="connsiteX2" fmla="*/ 1389846 w 1389846"/>
                <a:gd name="connsiteY2" fmla="*/ 346235 h 692470"/>
                <a:gd name="connsiteX3" fmla="*/ 694923 w 1389846"/>
                <a:gd name="connsiteY3" fmla="*/ 692470 h 692470"/>
                <a:gd name="connsiteX4" fmla="*/ 0 w 1389846"/>
                <a:gd name="connsiteY4" fmla="*/ 346235 h 692470"/>
                <a:gd name="connsiteX0" fmla="*/ 0 w 1389846"/>
                <a:gd name="connsiteY0" fmla="*/ 346235 h 389514"/>
                <a:gd name="connsiteX1" fmla="*/ 694923 w 1389846"/>
                <a:gd name="connsiteY1" fmla="*/ 0 h 389514"/>
                <a:gd name="connsiteX2" fmla="*/ 1389846 w 1389846"/>
                <a:gd name="connsiteY2" fmla="*/ 346235 h 389514"/>
                <a:gd name="connsiteX3" fmla="*/ 0 w 1389846"/>
                <a:gd name="connsiteY3" fmla="*/ 346235 h 389514"/>
                <a:gd name="connsiteX0" fmla="*/ 0 w 1389846"/>
                <a:gd name="connsiteY0" fmla="*/ 346235 h 346235"/>
                <a:gd name="connsiteX1" fmla="*/ 694923 w 1389846"/>
                <a:gd name="connsiteY1" fmla="*/ 0 h 346235"/>
                <a:gd name="connsiteX2" fmla="*/ 1389846 w 1389846"/>
                <a:gd name="connsiteY2" fmla="*/ 346235 h 346235"/>
                <a:gd name="connsiteX3" fmla="*/ 0 w 1389846"/>
                <a:gd name="connsiteY3" fmla="*/ 346235 h 34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9846" h="346235">
                  <a:moveTo>
                    <a:pt x="0" y="346235"/>
                  </a:moveTo>
                  <a:cubicBezTo>
                    <a:pt x="0" y="155015"/>
                    <a:pt x="311128" y="0"/>
                    <a:pt x="694923" y="0"/>
                  </a:cubicBezTo>
                  <a:cubicBezTo>
                    <a:pt x="1078718" y="0"/>
                    <a:pt x="1389846" y="155015"/>
                    <a:pt x="1389846" y="346235"/>
                  </a:cubicBezTo>
                  <a:lnTo>
                    <a:pt x="0" y="346235"/>
                  </a:lnTo>
                  <a:close/>
                </a:path>
              </a:pathLst>
            </a:custGeom>
            <a:grpFill/>
            <a:ln w="28575">
              <a:solidFill>
                <a:srgbClr val="65C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947549" y="2687098"/>
              <a:ext cx="1679455" cy="300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6678614" y="3325813"/>
            <a:ext cx="1252537" cy="4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848429" y="763495"/>
            <a:ext cx="6962321" cy="9765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smtClean="0"/>
              <a:t>Adding with </a:t>
            </a:r>
            <a:r>
              <a:rPr lang="en-GB" sz="3600" b="1" dirty="0" smtClean="0"/>
              <a:t>the same denominator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6611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2"/>
          <p:cNvGrpSpPr>
            <a:grpSpLocks/>
          </p:cNvGrpSpPr>
          <p:nvPr/>
        </p:nvGrpSpPr>
        <p:grpSpPr bwMode="auto">
          <a:xfrm>
            <a:off x="2346325" y="1949450"/>
            <a:ext cx="7499350" cy="1519238"/>
            <a:chOff x="821772" y="1732817"/>
            <a:chExt cx="7500454" cy="1518650"/>
          </a:xfrm>
        </p:grpSpPr>
        <p:sp>
          <p:nvSpPr>
            <p:cNvPr id="103" name="Rectangle 102"/>
            <p:cNvSpPr/>
            <p:nvPr/>
          </p:nvSpPr>
          <p:spPr>
            <a:xfrm>
              <a:off x="1091687" y="1821683"/>
              <a:ext cx="863727" cy="14297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52238" y="1821683"/>
              <a:ext cx="865315" cy="14297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814378" y="1821683"/>
              <a:ext cx="863727" cy="14297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676517" y="1821683"/>
              <a:ext cx="863727" cy="14297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537069" y="1821683"/>
              <a:ext cx="863727" cy="14297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399209" y="1821683"/>
              <a:ext cx="863727" cy="14297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259760" y="1821683"/>
              <a:ext cx="863727" cy="14297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121899" y="1821683"/>
              <a:ext cx="863727" cy="14297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21772" y="1732817"/>
              <a:ext cx="7500454" cy="1269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4580" name="Group 12"/>
          <p:cNvGrpSpPr>
            <a:grpSpLocks/>
          </p:cNvGrpSpPr>
          <p:nvPr/>
        </p:nvGrpSpPr>
        <p:grpSpPr bwMode="auto">
          <a:xfrm>
            <a:off x="4587875" y="3965575"/>
            <a:ext cx="3219450" cy="1201738"/>
            <a:chOff x="2934798" y="4006090"/>
            <a:chExt cx="3221006" cy="1201589"/>
          </a:xfrm>
        </p:grpSpPr>
        <p:sp>
          <p:nvSpPr>
            <p:cNvPr id="89" name="TextBox 1"/>
            <p:cNvSpPr txBox="1">
              <a:spLocks noChangeArrowheads="1"/>
            </p:cNvSpPr>
            <p:nvPr/>
          </p:nvSpPr>
          <p:spPr bwMode="auto">
            <a:xfrm>
              <a:off x="2934798" y="4007678"/>
              <a:ext cx="648013" cy="120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3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8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2934798" y="4598155"/>
              <a:ext cx="454244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1"/>
            <p:cNvSpPr txBox="1">
              <a:spLocks noChangeArrowheads="1"/>
            </p:cNvSpPr>
            <p:nvPr/>
          </p:nvSpPr>
          <p:spPr bwMode="auto">
            <a:xfrm>
              <a:off x="4330885" y="4006090"/>
              <a:ext cx="648013" cy="120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3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8</a:t>
              </a: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00708" y="4598155"/>
              <a:ext cx="447891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1"/>
            <p:cNvSpPr txBox="1">
              <a:spLocks noChangeArrowheads="1"/>
            </p:cNvSpPr>
            <p:nvPr/>
          </p:nvSpPr>
          <p:spPr bwMode="auto">
            <a:xfrm>
              <a:off x="3601870" y="4285455"/>
              <a:ext cx="648013" cy="646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solidFill>
                    <a:srgbClr val="EE342E"/>
                  </a:solidFill>
                  <a:latin typeface="+mn-lt"/>
                </a:rPr>
                <a:t>+</a:t>
              </a:r>
            </a:p>
          </p:txBody>
        </p:sp>
        <p:sp>
          <p:nvSpPr>
            <p:cNvPr id="94" name="TextBox 1"/>
            <p:cNvSpPr txBox="1">
              <a:spLocks noChangeArrowheads="1"/>
            </p:cNvSpPr>
            <p:nvPr/>
          </p:nvSpPr>
          <p:spPr bwMode="auto">
            <a:xfrm>
              <a:off x="4969369" y="4253709"/>
              <a:ext cx="648013" cy="646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solidFill>
                    <a:srgbClr val="EE342E"/>
                  </a:solidFill>
                  <a:latin typeface="+mn-lt"/>
                </a:rPr>
                <a:t>=</a:t>
              </a:r>
            </a:p>
          </p:txBody>
        </p:sp>
        <p:sp>
          <p:nvSpPr>
            <p:cNvPr id="95" name="TextBox 1"/>
            <p:cNvSpPr txBox="1">
              <a:spLocks noChangeArrowheads="1"/>
            </p:cNvSpPr>
            <p:nvPr/>
          </p:nvSpPr>
          <p:spPr bwMode="auto">
            <a:xfrm>
              <a:off x="5507791" y="4007678"/>
              <a:ext cx="648013" cy="120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6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GB" altLang="en-US" sz="3600" dirty="0">
                  <a:latin typeface="+mn-lt"/>
                </a:rPr>
                <a:t>8</a:t>
              </a:r>
            </a:p>
          </p:txBody>
        </p:sp>
        <p:cxnSp>
          <p:nvCxnSpPr>
            <p:cNvPr id="96" name="Straight Connector 95"/>
            <p:cNvCxnSpPr/>
            <p:nvPr/>
          </p:nvCxnSpPr>
          <p:spPr bwMode="auto">
            <a:xfrm>
              <a:off x="5507791" y="4598155"/>
              <a:ext cx="441538" cy="0"/>
            </a:xfrm>
            <a:prstGeom prst="line">
              <a:avLst/>
            </a:prstGeom>
            <a:ln w="38100">
              <a:solidFill>
                <a:srgbClr val="EE3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53"/>
          <p:cNvGrpSpPr>
            <a:grpSpLocks/>
          </p:cNvGrpSpPr>
          <p:nvPr/>
        </p:nvGrpSpPr>
        <p:grpSpPr bwMode="auto">
          <a:xfrm>
            <a:off x="5142257" y="3043984"/>
            <a:ext cx="1169987" cy="157372"/>
            <a:chOff x="3947549" y="2475426"/>
            <a:chExt cx="1679455" cy="241686"/>
          </a:xfrm>
          <a:solidFill>
            <a:schemeClr val="bg1"/>
          </a:solidFill>
        </p:grpSpPr>
        <p:sp>
          <p:nvSpPr>
            <p:cNvPr id="86" name="Oval 25"/>
            <p:cNvSpPr/>
            <p:nvPr/>
          </p:nvSpPr>
          <p:spPr>
            <a:xfrm>
              <a:off x="4039704" y="2475426"/>
              <a:ext cx="1232977" cy="227469"/>
            </a:xfrm>
            <a:custGeom>
              <a:avLst/>
              <a:gdLst>
                <a:gd name="connsiteX0" fmla="*/ 0 w 1389846"/>
                <a:gd name="connsiteY0" fmla="*/ 346235 h 692470"/>
                <a:gd name="connsiteX1" fmla="*/ 694923 w 1389846"/>
                <a:gd name="connsiteY1" fmla="*/ 0 h 692470"/>
                <a:gd name="connsiteX2" fmla="*/ 1389846 w 1389846"/>
                <a:gd name="connsiteY2" fmla="*/ 346235 h 692470"/>
                <a:gd name="connsiteX3" fmla="*/ 694923 w 1389846"/>
                <a:gd name="connsiteY3" fmla="*/ 692470 h 692470"/>
                <a:gd name="connsiteX4" fmla="*/ 0 w 1389846"/>
                <a:gd name="connsiteY4" fmla="*/ 346235 h 692470"/>
                <a:gd name="connsiteX0" fmla="*/ 0 w 1389846"/>
                <a:gd name="connsiteY0" fmla="*/ 346235 h 389514"/>
                <a:gd name="connsiteX1" fmla="*/ 694923 w 1389846"/>
                <a:gd name="connsiteY1" fmla="*/ 0 h 389514"/>
                <a:gd name="connsiteX2" fmla="*/ 1389846 w 1389846"/>
                <a:gd name="connsiteY2" fmla="*/ 346235 h 389514"/>
                <a:gd name="connsiteX3" fmla="*/ 0 w 1389846"/>
                <a:gd name="connsiteY3" fmla="*/ 346235 h 389514"/>
                <a:gd name="connsiteX0" fmla="*/ 0 w 1389846"/>
                <a:gd name="connsiteY0" fmla="*/ 346235 h 346235"/>
                <a:gd name="connsiteX1" fmla="*/ 694923 w 1389846"/>
                <a:gd name="connsiteY1" fmla="*/ 0 h 346235"/>
                <a:gd name="connsiteX2" fmla="*/ 1389846 w 1389846"/>
                <a:gd name="connsiteY2" fmla="*/ 346235 h 346235"/>
                <a:gd name="connsiteX3" fmla="*/ 0 w 1389846"/>
                <a:gd name="connsiteY3" fmla="*/ 346235 h 34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9846" h="346235">
                  <a:moveTo>
                    <a:pt x="0" y="346235"/>
                  </a:moveTo>
                  <a:cubicBezTo>
                    <a:pt x="0" y="155015"/>
                    <a:pt x="311128" y="0"/>
                    <a:pt x="694923" y="0"/>
                  </a:cubicBezTo>
                  <a:cubicBezTo>
                    <a:pt x="1078718" y="0"/>
                    <a:pt x="1389846" y="155015"/>
                    <a:pt x="1389846" y="346235"/>
                  </a:cubicBezTo>
                  <a:lnTo>
                    <a:pt x="0" y="346235"/>
                  </a:lnTo>
                  <a:close/>
                </a:path>
              </a:pathLst>
            </a:custGeom>
            <a:grpFill/>
            <a:ln w="28575">
              <a:solidFill>
                <a:srgbClr val="65C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947549" y="2687098"/>
              <a:ext cx="1679455" cy="300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2465388" y="2363788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8</a:t>
            </a:r>
          </a:p>
        </p:txBody>
      </p:sp>
      <p:cxnSp>
        <p:nvCxnSpPr>
          <p:cNvPr id="113" name="Straight Connector 112"/>
          <p:cNvCxnSpPr/>
          <p:nvPr/>
        </p:nvCxnSpPr>
        <p:spPr bwMode="auto">
          <a:xfrm>
            <a:off x="2468563" y="2778125"/>
            <a:ext cx="34131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Box 1"/>
          <p:cNvSpPr txBox="1">
            <a:spLocks noChangeArrowheads="1"/>
          </p:cNvSpPr>
          <p:nvPr/>
        </p:nvSpPr>
        <p:spPr bwMode="auto">
          <a:xfrm>
            <a:off x="3289300" y="2363788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8</a:t>
            </a:r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3292476" y="2778125"/>
            <a:ext cx="341313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4146550" y="2363788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8</a:t>
            </a: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4149726" y="2778125"/>
            <a:ext cx="3397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9" name="TextBox 1"/>
          <p:cNvSpPr txBox="1">
            <a:spLocks noChangeArrowheads="1"/>
          </p:cNvSpPr>
          <p:nvPr/>
        </p:nvSpPr>
        <p:spPr bwMode="auto">
          <a:xfrm>
            <a:off x="5040313" y="2363788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8</a:t>
            </a:r>
          </a:p>
        </p:txBody>
      </p:sp>
      <p:cxnSp>
        <p:nvCxnSpPr>
          <p:cNvPr id="119" name="Straight Connector 118"/>
          <p:cNvCxnSpPr/>
          <p:nvPr/>
        </p:nvCxnSpPr>
        <p:spPr bwMode="auto">
          <a:xfrm>
            <a:off x="5043488" y="2778125"/>
            <a:ext cx="34131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1" name="TextBox 1"/>
          <p:cNvSpPr txBox="1">
            <a:spLocks noChangeArrowheads="1"/>
          </p:cNvSpPr>
          <p:nvPr/>
        </p:nvSpPr>
        <p:spPr bwMode="auto">
          <a:xfrm>
            <a:off x="5875338" y="2355851"/>
            <a:ext cx="647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8</a:t>
            </a: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5878513" y="2768600"/>
            <a:ext cx="34131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3" name="TextBox 1"/>
          <p:cNvSpPr txBox="1">
            <a:spLocks noChangeArrowheads="1"/>
          </p:cNvSpPr>
          <p:nvPr/>
        </p:nvSpPr>
        <p:spPr bwMode="auto">
          <a:xfrm>
            <a:off x="6753225" y="2349500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8</a:t>
            </a:r>
          </a:p>
        </p:txBody>
      </p:sp>
      <p:cxnSp>
        <p:nvCxnSpPr>
          <p:cNvPr id="123" name="Straight Connector 122"/>
          <p:cNvCxnSpPr/>
          <p:nvPr/>
        </p:nvCxnSpPr>
        <p:spPr bwMode="auto">
          <a:xfrm>
            <a:off x="6756401" y="2773364"/>
            <a:ext cx="341313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5" name="TextBox 1"/>
          <p:cNvSpPr txBox="1">
            <a:spLocks noChangeArrowheads="1"/>
          </p:cNvSpPr>
          <p:nvPr/>
        </p:nvSpPr>
        <p:spPr bwMode="auto">
          <a:xfrm>
            <a:off x="7615238" y="2359026"/>
            <a:ext cx="647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8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7618414" y="2765425"/>
            <a:ext cx="3397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7" name="TextBox 1"/>
          <p:cNvSpPr txBox="1">
            <a:spLocks noChangeArrowheads="1"/>
          </p:cNvSpPr>
          <p:nvPr/>
        </p:nvSpPr>
        <p:spPr bwMode="auto">
          <a:xfrm>
            <a:off x="8478838" y="2351088"/>
            <a:ext cx="647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8</a:t>
            </a:r>
          </a:p>
        </p:txBody>
      </p:sp>
      <p:cxnSp>
        <p:nvCxnSpPr>
          <p:cNvPr id="127" name="Straight Connector 126"/>
          <p:cNvCxnSpPr/>
          <p:nvPr/>
        </p:nvCxnSpPr>
        <p:spPr bwMode="auto">
          <a:xfrm>
            <a:off x="8477251" y="2767014"/>
            <a:ext cx="33972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9" name="TextBox 1"/>
          <p:cNvSpPr txBox="1">
            <a:spLocks noChangeArrowheads="1"/>
          </p:cNvSpPr>
          <p:nvPr/>
        </p:nvSpPr>
        <p:spPr bwMode="auto">
          <a:xfrm>
            <a:off x="9310688" y="2355850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 SemiBold" pitchFamily="2" charset="0"/>
              </a:rPr>
              <a:t>8</a:t>
            </a:r>
          </a:p>
        </p:txBody>
      </p:sp>
      <p:cxnSp>
        <p:nvCxnSpPr>
          <p:cNvPr id="129" name="Straight Connector 128"/>
          <p:cNvCxnSpPr/>
          <p:nvPr/>
        </p:nvCxnSpPr>
        <p:spPr bwMode="auto">
          <a:xfrm>
            <a:off x="9342439" y="2771775"/>
            <a:ext cx="3397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53"/>
          <p:cNvGrpSpPr>
            <a:grpSpLocks/>
          </p:cNvGrpSpPr>
          <p:nvPr/>
        </p:nvGrpSpPr>
        <p:grpSpPr bwMode="auto">
          <a:xfrm>
            <a:off x="6001094" y="3039355"/>
            <a:ext cx="1169987" cy="157372"/>
            <a:chOff x="3947549" y="2475426"/>
            <a:chExt cx="1679455" cy="241686"/>
          </a:xfrm>
          <a:solidFill>
            <a:schemeClr val="bg1"/>
          </a:solidFill>
        </p:grpSpPr>
        <p:sp>
          <p:nvSpPr>
            <p:cNvPr id="137" name="Oval 25"/>
            <p:cNvSpPr/>
            <p:nvPr/>
          </p:nvSpPr>
          <p:spPr>
            <a:xfrm>
              <a:off x="4039704" y="2475426"/>
              <a:ext cx="1232977" cy="227469"/>
            </a:xfrm>
            <a:custGeom>
              <a:avLst/>
              <a:gdLst>
                <a:gd name="connsiteX0" fmla="*/ 0 w 1389846"/>
                <a:gd name="connsiteY0" fmla="*/ 346235 h 692470"/>
                <a:gd name="connsiteX1" fmla="*/ 694923 w 1389846"/>
                <a:gd name="connsiteY1" fmla="*/ 0 h 692470"/>
                <a:gd name="connsiteX2" fmla="*/ 1389846 w 1389846"/>
                <a:gd name="connsiteY2" fmla="*/ 346235 h 692470"/>
                <a:gd name="connsiteX3" fmla="*/ 694923 w 1389846"/>
                <a:gd name="connsiteY3" fmla="*/ 692470 h 692470"/>
                <a:gd name="connsiteX4" fmla="*/ 0 w 1389846"/>
                <a:gd name="connsiteY4" fmla="*/ 346235 h 692470"/>
                <a:gd name="connsiteX0" fmla="*/ 0 w 1389846"/>
                <a:gd name="connsiteY0" fmla="*/ 346235 h 389514"/>
                <a:gd name="connsiteX1" fmla="*/ 694923 w 1389846"/>
                <a:gd name="connsiteY1" fmla="*/ 0 h 389514"/>
                <a:gd name="connsiteX2" fmla="*/ 1389846 w 1389846"/>
                <a:gd name="connsiteY2" fmla="*/ 346235 h 389514"/>
                <a:gd name="connsiteX3" fmla="*/ 0 w 1389846"/>
                <a:gd name="connsiteY3" fmla="*/ 346235 h 389514"/>
                <a:gd name="connsiteX0" fmla="*/ 0 w 1389846"/>
                <a:gd name="connsiteY0" fmla="*/ 346235 h 346235"/>
                <a:gd name="connsiteX1" fmla="*/ 694923 w 1389846"/>
                <a:gd name="connsiteY1" fmla="*/ 0 h 346235"/>
                <a:gd name="connsiteX2" fmla="*/ 1389846 w 1389846"/>
                <a:gd name="connsiteY2" fmla="*/ 346235 h 346235"/>
                <a:gd name="connsiteX3" fmla="*/ 0 w 1389846"/>
                <a:gd name="connsiteY3" fmla="*/ 346235 h 34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9846" h="346235">
                  <a:moveTo>
                    <a:pt x="0" y="346235"/>
                  </a:moveTo>
                  <a:cubicBezTo>
                    <a:pt x="0" y="155015"/>
                    <a:pt x="311128" y="0"/>
                    <a:pt x="694923" y="0"/>
                  </a:cubicBezTo>
                  <a:cubicBezTo>
                    <a:pt x="1078718" y="0"/>
                    <a:pt x="1389846" y="155015"/>
                    <a:pt x="1389846" y="346235"/>
                  </a:cubicBezTo>
                  <a:lnTo>
                    <a:pt x="0" y="346235"/>
                  </a:lnTo>
                  <a:close/>
                </a:path>
              </a:pathLst>
            </a:custGeom>
            <a:grpFill/>
            <a:ln w="28575">
              <a:solidFill>
                <a:srgbClr val="65C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947549" y="2687098"/>
              <a:ext cx="1679455" cy="300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9" name="Group 53"/>
          <p:cNvGrpSpPr>
            <a:grpSpLocks/>
          </p:cNvGrpSpPr>
          <p:nvPr/>
        </p:nvGrpSpPr>
        <p:grpSpPr bwMode="auto">
          <a:xfrm>
            <a:off x="6864822" y="3039986"/>
            <a:ext cx="1169987" cy="157372"/>
            <a:chOff x="3947549" y="2475426"/>
            <a:chExt cx="1679455" cy="241686"/>
          </a:xfrm>
          <a:solidFill>
            <a:schemeClr val="bg1"/>
          </a:solidFill>
        </p:grpSpPr>
        <p:sp>
          <p:nvSpPr>
            <p:cNvPr id="140" name="Oval 25"/>
            <p:cNvSpPr/>
            <p:nvPr/>
          </p:nvSpPr>
          <p:spPr>
            <a:xfrm>
              <a:off x="4039704" y="2475426"/>
              <a:ext cx="1232977" cy="227469"/>
            </a:xfrm>
            <a:custGeom>
              <a:avLst/>
              <a:gdLst>
                <a:gd name="connsiteX0" fmla="*/ 0 w 1389846"/>
                <a:gd name="connsiteY0" fmla="*/ 346235 h 692470"/>
                <a:gd name="connsiteX1" fmla="*/ 694923 w 1389846"/>
                <a:gd name="connsiteY1" fmla="*/ 0 h 692470"/>
                <a:gd name="connsiteX2" fmla="*/ 1389846 w 1389846"/>
                <a:gd name="connsiteY2" fmla="*/ 346235 h 692470"/>
                <a:gd name="connsiteX3" fmla="*/ 694923 w 1389846"/>
                <a:gd name="connsiteY3" fmla="*/ 692470 h 692470"/>
                <a:gd name="connsiteX4" fmla="*/ 0 w 1389846"/>
                <a:gd name="connsiteY4" fmla="*/ 346235 h 692470"/>
                <a:gd name="connsiteX0" fmla="*/ 0 w 1389846"/>
                <a:gd name="connsiteY0" fmla="*/ 346235 h 389514"/>
                <a:gd name="connsiteX1" fmla="*/ 694923 w 1389846"/>
                <a:gd name="connsiteY1" fmla="*/ 0 h 389514"/>
                <a:gd name="connsiteX2" fmla="*/ 1389846 w 1389846"/>
                <a:gd name="connsiteY2" fmla="*/ 346235 h 389514"/>
                <a:gd name="connsiteX3" fmla="*/ 0 w 1389846"/>
                <a:gd name="connsiteY3" fmla="*/ 346235 h 389514"/>
                <a:gd name="connsiteX0" fmla="*/ 0 w 1389846"/>
                <a:gd name="connsiteY0" fmla="*/ 346235 h 346235"/>
                <a:gd name="connsiteX1" fmla="*/ 694923 w 1389846"/>
                <a:gd name="connsiteY1" fmla="*/ 0 h 346235"/>
                <a:gd name="connsiteX2" fmla="*/ 1389846 w 1389846"/>
                <a:gd name="connsiteY2" fmla="*/ 346235 h 346235"/>
                <a:gd name="connsiteX3" fmla="*/ 0 w 1389846"/>
                <a:gd name="connsiteY3" fmla="*/ 346235 h 34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9846" h="346235">
                  <a:moveTo>
                    <a:pt x="0" y="346235"/>
                  </a:moveTo>
                  <a:cubicBezTo>
                    <a:pt x="0" y="155015"/>
                    <a:pt x="311128" y="0"/>
                    <a:pt x="694923" y="0"/>
                  </a:cubicBezTo>
                  <a:cubicBezTo>
                    <a:pt x="1078718" y="0"/>
                    <a:pt x="1389846" y="155015"/>
                    <a:pt x="1389846" y="346235"/>
                  </a:cubicBezTo>
                  <a:lnTo>
                    <a:pt x="0" y="346235"/>
                  </a:lnTo>
                  <a:close/>
                </a:path>
              </a:pathLst>
            </a:custGeom>
            <a:grpFill/>
            <a:ln w="28575">
              <a:solidFill>
                <a:srgbClr val="65C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947549" y="2687098"/>
              <a:ext cx="1679455" cy="300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970464" y="3200400"/>
            <a:ext cx="2860675" cy="79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2848429" y="763495"/>
            <a:ext cx="6733721" cy="9765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smtClean="0"/>
              <a:t>Adding with </a:t>
            </a:r>
            <a:r>
              <a:rPr lang="en-GB" sz="3600" b="1" dirty="0" smtClean="0"/>
              <a:t>the same denominator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5681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74625"/>
            <a:ext cx="10515600" cy="835025"/>
          </a:xfrm>
        </p:spPr>
        <p:txBody>
          <a:bodyPr/>
          <a:lstStyle/>
          <a:p>
            <a:r>
              <a:rPr lang="en-GB" b="1" dirty="0" smtClean="0"/>
              <a:t>Your turn: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0700" y="174625"/>
            <a:ext cx="2486025" cy="133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+mj-lt"/>
              </a:rPr>
              <a:t>Remember, the denominator stays the same!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935624"/>
            <a:ext cx="8905875" cy="1898996"/>
          </a:xfrm>
          <a:prstGeom prst="rect">
            <a:avLst/>
          </a:prstGeom>
          <a:ln w="4762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95400" y="33655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How many different additions can you find?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7" y="4550568"/>
            <a:ext cx="5243801" cy="1609725"/>
          </a:xfrm>
          <a:prstGeom prst="rect">
            <a:avLst/>
          </a:prstGeom>
          <a:ln w="412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85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433</Words>
  <Application>Microsoft Office PowerPoint</Application>
  <PresentationFormat>Widescreen</PresentationFormat>
  <Paragraphs>134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Cambria Math</vt:lpstr>
      <vt:lpstr>Sassoon Infant Rg</vt:lpstr>
      <vt:lpstr>Twinkl SemiBold</vt:lpstr>
      <vt:lpstr>Office Theme</vt:lpstr>
      <vt:lpstr>Class 4 Maths </vt:lpstr>
      <vt:lpstr>Patterns and Connections</vt:lpstr>
      <vt:lpstr>Adding and subtracting fractions with the same denominator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turn:</vt:lpstr>
      <vt:lpstr>PowerPoint Presentation</vt:lpstr>
      <vt:lpstr>Your turn:</vt:lpstr>
      <vt:lpstr>Extra challenge for those wanting more.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4 Maths</dc:title>
  <dc:creator>Nicola Lucas</dc:creator>
  <cp:lastModifiedBy>Nicola Lucas</cp:lastModifiedBy>
  <cp:revision>73</cp:revision>
  <dcterms:created xsi:type="dcterms:W3CDTF">2020-05-04T10:32:16Z</dcterms:created>
  <dcterms:modified xsi:type="dcterms:W3CDTF">2020-05-31T12:02:26Z</dcterms:modified>
</cp:coreProperties>
</file>