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6" r:id="rId5"/>
    <p:sldId id="264" r:id="rId6"/>
    <p:sldId id="267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E0F89-C392-467E-9402-0C97C49E7CAE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114B2-7730-48F0-BAAD-FBCD8FD35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231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83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26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61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72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44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13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31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16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66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48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BD857-1DEF-41BB-AFF6-FA97732875F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47BB0-6485-4297-A9BB-F1F379522C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19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oleObject" Target="../embeddings/oleObject2.bin"/><Relationship Id="rId18" Type="http://schemas.openxmlformats.org/officeDocument/2006/relationships/image" Target="../media/image37.png"/><Relationship Id="rId3" Type="http://schemas.openxmlformats.org/officeDocument/2006/relationships/image" Target="../media/image30.png"/><Relationship Id="rId21" Type="http://schemas.openxmlformats.org/officeDocument/2006/relationships/image" Target="../media/image40.png"/><Relationship Id="rId7" Type="http://schemas.openxmlformats.org/officeDocument/2006/relationships/image" Target="../media/image32.png"/><Relationship Id="rId12" Type="http://schemas.openxmlformats.org/officeDocument/2006/relationships/image" Target="../media/image28.wmf"/><Relationship Id="rId17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png"/><Relationship Id="rId20" Type="http://schemas.openxmlformats.org/officeDocument/2006/relationships/image" Target="../media/image39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oleObject" Target="../embeddings/oleObject1.bin"/><Relationship Id="rId5" Type="http://schemas.openxmlformats.org/officeDocument/2006/relationships/image" Target="../media/image31.png"/><Relationship Id="rId15" Type="http://schemas.openxmlformats.org/officeDocument/2006/relationships/image" Target="../media/image35.png"/><Relationship Id="rId10" Type="http://schemas.openxmlformats.org/officeDocument/2006/relationships/image" Target="../media/image34.png"/><Relationship Id="rId19" Type="http://schemas.openxmlformats.org/officeDocument/2006/relationships/image" Target="../media/image38.png"/><Relationship Id="rId4" Type="http://schemas.openxmlformats.org/officeDocument/2006/relationships/image" Target="../media/image3.png"/><Relationship Id="rId9" Type="http://schemas.openxmlformats.org/officeDocument/2006/relationships/image" Target="../media/image33.png"/><Relationship Id="rId14" Type="http://schemas.openxmlformats.org/officeDocument/2006/relationships/image" Target="../media/image29.wmf"/><Relationship Id="rId22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3" Type="http://schemas.openxmlformats.org/officeDocument/2006/relationships/image" Target="../media/image44.png"/><Relationship Id="rId21" Type="http://schemas.openxmlformats.org/officeDocument/2006/relationships/image" Target="../media/image57.png"/><Relationship Id="rId7" Type="http://schemas.openxmlformats.org/officeDocument/2006/relationships/image" Target="../media/image42.wmf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2.png"/><Relationship Id="rId20" Type="http://schemas.openxmlformats.org/officeDocument/2006/relationships/image" Target="../media/image56.pn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20.png"/><Relationship Id="rId5" Type="http://schemas.openxmlformats.org/officeDocument/2006/relationships/image" Target="../media/image46.png"/><Relationship Id="rId15" Type="http://schemas.openxmlformats.org/officeDocument/2006/relationships/image" Target="../media/image51.png"/><Relationship Id="rId23" Type="http://schemas.openxmlformats.org/officeDocument/2006/relationships/image" Target="../media/image43.wmf"/><Relationship Id="rId10" Type="http://schemas.openxmlformats.org/officeDocument/2006/relationships/image" Target="../media/image18.png"/><Relationship Id="rId19" Type="http://schemas.openxmlformats.org/officeDocument/2006/relationships/image" Target="../media/image55.png"/><Relationship Id="rId4" Type="http://schemas.openxmlformats.org/officeDocument/2006/relationships/image" Target="../media/image45.png"/><Relationship Id="rId9" Type="http://schemas.openxmlformats.org/officeDocument/2006/relationships/image" Target="../media/image17.png"/><Relationship Id="rId14" Type="http://schemas.openxmlformats.org/officeDocument/2006/relationships/image" Target="../media/image50.png"/><Relationship Id="rId22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Class 4 Maths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Week 7 – Session 2</a:t>
            </a:r>
          </a:p>
          <a:p>
            <a:r>
              <a:rPr lang="en-GB" dirty="0" smtClean="0"/>
              <a:t>This week, we will be adding fractions above the whole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There are a range of visuals to support you with this. 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06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0"/>
            <a:ext cx="10515600" cy="1042988"/>
          </a:xfrm>
        </p:spPr>
        <p:txBody>
          <a:bodyPr/>
          <a:lstStyle/>
          <a:p>
            <a:r>
              <a:rPr lang="en-GB" dirty="0" smtClean="0"/>
              <a:t>Patterns and Connections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b="43164"/>
          <a:stretch/>
        </p:blipFill>
        <p:spPr>
          <a:xfrm>
            <a:off x="3016230" y="918739"/>
            <a:ext cx="2146079" cy="56731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t="57645"/>
          <a:stretch/>
        </p:blipFill>
        <p:spPr>
          <a:xfrm>
            <a:off x="6095095" y="918739"/>
            <a:ext cx="2261826" cy="445573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52726" y="2238667"/>
            <a:ext cx="25464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Convert these improper fractions into mixed numbers.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18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96" y="46574"/>
            <a:ext cx="11930743" cy="680494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 smtClean="0"/>
              <a:t>Adding mixed numbers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662" y="727068"/>
            <a:ext cx="8542539" cy="6006489"/>
          </a:xfrm>
          <a:ln w="508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>
                <a:latin typeface="+mj-lt"/>
              </a:rPr>
              <a:t>The easiest way to add two mixed numbers, is to add the whole numbers first and then the fraction.</a:t>
            </a:r>
            <a:endParaRPr lang="en-GB" sz="32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443602" y="1668484"/>
                <a:ext cx="286116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smtClean="0">
                          <a:latin typeface="+mj-lt"/>
                        </a:rPr>
                        <m:t>1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i="0">
                              <a:latin typeface="+mj-lt"/>
                            </a:rPr>
                            <m:t>2</m:t>
                          </m:r>
                        </m:num>
                        <m:den>
                          <m:r>
                            <a:rPr lang="en-GB" sz="2400" i="0">
                              <a:latin typeface="+mj-lt"/>
                            </a:rPr>
                            <m:t>6</m:t>
                          </m:r>
                        </m:den>
                      </m:f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GB" sz="2400" i="0">
                          <a:latin typeface="+mj-lt"/>
                        </a:rPr>
                        <m:t>+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2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i="0">
                              <a:latin typeface="+mj-lt"/>
                            </a:rPr>
                            <m:t>3</m:t>
                          </m:r>
                        </m:num>
                        <m:den>
                          <m:r>
                            <a:rPr lang="en-GB" sz="2400" i="0">
                              <a:latin typeface="+mj-lt"/>
                            </a:rPr>
                            <m:t>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i="0">
                          <a:latin typeface="+mj-lt"/>
                        </a:rPr>
                        <m:t>=</m:t>
                      </m:r>
                    </m:oMath>
                  </m:oMathPara>
                </a14:m>
                <a:endParaRPr lang="en-GB" sz="2400" dirty="0">
                  <a:latin typeface="+mj-lt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602" y="1668484"/>
                <a:ext cx="2861168" cy="7861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F994CA6-1654-4E06-8384-A38AAD9B56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03378" y="2458398"/>
            <a:ext cx="2882686" cy="7971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95EA74-728B-4CFF-B589-0D9924D6619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3262" y="3984641"/>
            <a:ext cx="697425" cy="93770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32A0387-1560-44AA-A4E2-E2C68D9C5EDA}"/>
              </a:ext>
            </a:extLst>
          </p:cNvPr>
          <p:cNvCxnSpPr>
            <a:cxnSpLocks/>
          </p:cNvCxnSpPr>
          <p:nvPr/>
        </p:nvCxnSpPr>
        <p:spPr>
          <a:xfrm flipV="1">
            <a:off x="2915651" y="4083742"/>
            <a:ext cx="1002506" cy="792161"/>
          </a:xfrm>
          <a:prstGeom prst="line">
            <a:avLst/>
          </a:prstGeom>
          <a:ln w="28575">
            <a:solidFill>
              <a:srgbClr val="1E1E1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F3C1048B-D6E8-4927-A69F-BD347842FBE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23596" y="4144915"/>
            <a:ext cx="546853" cy="78532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2DC9BD-06E8-47B2-B0A6-18AAD804CAC2}"/>
              </a:ext>
            </a:extLst>
          </p:cNvPr>
          <p:cNvCxnSpPr>
            <a:cxnSpLocks/>
          </p:cNvCxnSpPr>
          <p:nvPr/>
        </p:nvCxnSpPr>
        <p:spPr>
          <a:xfrm flipH="1" flipV="1">
            <a:off x="3219466" y="4142691"/>
            <a:ext cx="1069383" cy="720725"/>
          </a:xfrm>
          <a:prstGeom prst="line">
            <a:avLst/>
          </a:prstGeom>
          <a:ln w="28575">
            <a:solidFill>
              <a:srgbClr val="1E1E1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033202" y="3255539"/>
                <a:ext cx="3082917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smtClean="0">
                          <a:latin typeface="+mj-lt"/>
                        </a:rPr>
                        <m:t>1</m:t>
                      </m:r>
                      <m:r>
                        <a:rPr lang="en-GB" sz="2400" b="0" i="1" smtClean="0">
                          <a:latin typeface="+mj-lt"/>
                        </a:rPr>
                        <m:t>            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>
                              <a:latin typeface="+mj-lt"/>
                            </a:rPr>
                            <m:t>2</m:t>
                          </m:r>
                        </m:num>
                        <m:den>
                          <m:r>
                            <a:rPr lang="en-GB" sz="2400">
                              <a:latin typeface="+mj-lt"/>
                            </a:rPr>
                            <m:t>6</m:t>
                          </m:r>
                        </m:den>
                      </m:f>
                      <m:r>
                        <a:rPr lang="en-GB" sz="2400">
                          <a:latin typeface="+mj-lt"/>
                        </a:rPr>
                        <m:t>       </m:t>
                      </m:r>
                      <m:r>
                        <a:rPr lang="en-GB" sz="2400" smtClean="0">
                          <a:latin typeface="+mj-lt"/>
                        </a:rPr>
                        <m:t>2</m:t>
                      </m:r>
                      <m:r>
                        <a:rPr lang="en-GB" sz="2400" b="0" i="0" smtClean="0">
                          <a:latin typeface="+mj-lt"/>
                        </a:rPr>
                        <m:t>             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>
                              <a:latin typeface="+mj-lt"/>
                            </a:rPr>
                            <m:t>3</m:t>
                          </m:r>
                        </m:num>
                        <m:den>
                          <m:r>
                            <a:rPr lang="en-GB" sz="2400">
                              <a:latin typeface="+mj-lt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dirty="0">
                  <a:latin typeface="+mj-lt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202" y="3255539"/>
                <a:ext cx="3082917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413680" y="4870744"/>
                <a:ext cx="10039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1+2</m:t>
                      </m:r>
                    </m:oMath>
                  </m:oMathPara>
                </a14:m>
                <a:endParaRPr lang="en-GB" sz="2400" dirty="0">
                  <a:latin typeface="+mj-lt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680" y="4870744"/>
                <a:ext cx="1003942" cy="461665"/>
              </a:xfrm>
              <a:prstGeom prst="rect">
                <a:avLst/>
              </a:prstGeom>
              <a:blipFill>
                <a:blip r:embed="rId7"/>
                <a:stretch>
                  <a:fillRect l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3979401" y="4884726"/>
                <a:ext cx="1106663" cy="541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dirty="0" smtClean="0">
                    <a:latin typeface="+mj-lt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+mj-lt"/>
                          </a:rPr>
                        </m:ctrlPr>
                      </m:fPr>
                      <m:num>
                        <m:r>
                          <a:rPr lang="en-GB" sz="2000">
                            <a:latin typeface="+mj-lt"/>
                          </a:rPr>
                          <m:t>2</m:t>
                        </m:r>
                      </m:num>
                      <m:den>
                        <m:r>
                          <a:rPr lang="en-GB" sz="2000">
                            <a:latin typeface="+mj-lt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000" dirty="0" smtClean="0">
                    <a:latin typeface="+mj-lt"/>
                  </a:rPr>
                  <a:t>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+mj-lt"/>
                          </a:rPr>
                        </m:ctrlPr>
                      </m:fPr>
                      <m:num>
                        <m:r>
                          <a:rPr lang="en-GB" sz="2000" b="0" i="0" smtClean="0">
                            <a:latin typeface="+mj-lt"/>
                          </a:rPr>
                          <m:t>3</m:t>
                        </m:r>
                      </m:num>
                      <m:den>
                        <m:r>
                          <a:rPr lang="en-GB" sz="2000">
                            <a:latin typeface="+mj-lt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000" dirty="0" smtClean="0">
                    <a:latin typeface="+mj-lt"/>
                  </a:rPr>
                  <a:t> </a:t>
                </a:r>
                <a:endParaRPr lang="en-GB" sz="2000" dirty="0">
                  <a:latin typeface="+mj-lt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401" y="4884726"/>
                <a:ext cx="1106663" cy="541495"/>
              </a:xfrm>
              <a:prstGeom prst="rect">
                <a:avLst/>
              </a:prstGeom>
              <a:blipFill>
                <a:blip r:embed="rId8"/>
                <a:stretch>
                  <a:fillRect b="-6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A073D05D-B800-43F2-BD0F-E2DF645566E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78736" y="5285962"/>
            <a:ext cx="697425" cy="93770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3B8D8FE-A9B4-4D19-94CD-0CEA3D59F233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79401" y="5446234"/>
            <a:ext cx="546853" cy="77743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3658314" y="6020578"/>
                <a:ext cx="365806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314" y="6020578"/>
                <a:ext cx="365806" cy="61831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3407109" y="602057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+mj-lt"/>
              </a:rPr>
              <a:t>3</a:t>
            </a:r>
            <a:endParaRPr lang="en-GB" sz="28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5217096" y="1706346"/>
                <a:ext cx="601447" cy="710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 smtClean="0">
                    <a:solidFill>
                      <a:srgbClr val="C00000"/>
                    </a:solidFill>
                  </a:rPr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096" y="1706346"/>
                <a:ext cx="601447" cy="710451"/>
              </a:xfrm>
              <a:prstGeom prst="rect">
                <a:avLst/>
              </a:prstGeom>
              <a:blipFill>
                <a:blip r:embed="rId11"/>
                <a:stretch>
                  <a:fillRect l="-21429" b="-12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653670"/>
              </p:ext>
            </p:extLst>
          </p:nvPr>
        </p:nvGraphicFramePr>
        <p:xfrm>
          <a:off x="9474071" y="4697588"/>
          <a:ext cx="2443776" cy="45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296">
                  <a:extLst>
                    <a:ext uri="{9D8B030D-6E8A-4147-A177-3AD203B41FA5}">
                      <a16:colId xmlns:a16="http://schemas.microsoft.com/office/drawing/2014/main" val="3542396434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060407526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123278513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450356797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28064400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2451342438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85428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805904"/>
              </p:ext>
            </p:extLst>
          </p:nvPr>
        </p:nvGraphicFramePr>
        <p:xfrm>
          <a:off x="9474071" y="5282890"/>
          <a:ext cx="2443776" cy="45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296">
                  <a:extLst>
                    <a:ext uri="{9D8B030D-6E8A-4147-A177-3AD203B41FA5}">
                      <a16:colId xmlns:a16="http://schemas.microsoft.com/office/drawing/2014/main" val="3542396434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060407526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123278513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450356797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28064400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2451342438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85428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775922"/>
              </p:ext>
            </p:extLst>
          </p:nvPr>
        </p:nvGraphicFramePr>
        <p:xfrm>
          <a:off x="9474071" y="1745322"/>
          <a:ext cx="2443776" cy="45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296">
                  <a:extLst>
                    <a:ext uri="{9D8B030D-6E8A-4147-A177-3AD203B41FA5}">
                      <a16:colId xmlns:a16="http://schemas.microsoft.com/office/drawing/2014/main" val="3542396434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060407526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123278513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450356797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28064400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2451342438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85428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649435"/>
              </p:ext>
            </p:extLst>
          </p:nvPr>
        </p:nvGraphicFramePr>
        <p:xfrm>
          <a:off x="9474071" y="2300219"/>
          <a:ext cx="2443776" cy="45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296">
                  <a:extLst>
                    <a:ext uri="{9D8B030D-6E8A-4147-A177-3AD203B41FA5}">
                      <a16:colId xmlns:a16="http://schemas.microsoft.com/office/drawing/2014/main" val="3542396434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060407526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123278513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450356797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28064400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2451342438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85428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428827"/>
              </p:ext>
            </p:extLst>
          </p:nvPr>
        </p:nvGraphicFramePr>
        <p:xfrm>
          <a:off x="9474071" y="4142691"/>
          <a:ext cx="2443776" cy="45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296">
                  <a:extLst>
                    <a:ext uri="{9D8B030D-6E8A-4147-A177-3AD203B41FA5}">
                      <a16:colId xmlns:a16="http://schemas.microsoft.com/office/drawing/2014/main" val="3542396434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060407526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123278513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450356797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28064400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2451342438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8542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9218918" y="518461"/>
                <a:ext cx="286116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smtClean="0">
                          <a:latin typeface="+mj-lt"/>
                        </a:rPr>
                        <m:t>1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i="0">
                              <a:latin typeface="+mj-lt"/>
                            </a:rPr>
                            <m:t>2</m:t>
                          </m:r>
                        </m:num>
                        <m:den>
                          <m:r>
                            <a:rPr lang="en-GB" sz="2400" i="0">
                              <a:latin typeface="+mj-lt"/>
                            </a:rPr>
                            <m:t>6</m:t>
                          </m:r>
                        </m:den>
                      </m:f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GB" sz="2400" i="0">
                          <a:latin typeface="+mj-lt"/>
                        </a:rPr>
                        <m:t>+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2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i="0">
                              <a:latin typeface="+mj-lt"/>
                            </a:rPr>
                            <m:t>3</m:t>
                          </m:r>
                        </m:num>
                        <m:den>
                          <m:r>
                            <a:rPr lang="en-GB" sz="2400" i="0">
                              <a:latin typeface="+mj-lt"/>
                            </a:rPr>
                            <m:t>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i="0">
                          <a:latin typeface="+mj-lt"/>
                        </a:rPr>
                        <m:t>=</m:t>
                      </m:r>
                    </m:oMath>
                  </m:oMathPara>
                </a14:m>
                <a:endParaRPr lang="en-GB" sz="2400" dirty="0">
                  <a:latin typeface="+mj-lt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8918" y="518461"/>
                <a:ext cx="2861168" cy="7861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8836877" y="1917339"/>
                <a:ext cx="532518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6877" y="1917339"/>
                <a:ext cx="532518" cy="6127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8866948" y="4488844"/>
                <a:ext cx="532518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6948" y="4488844"/>
                <a:ext cx="532518" cy="6127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124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  <p:bldP spid="16" grpId="0"/>
      <p:bldP spid="1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896" y="46574"/>
            <a:ext cx="11930743" cy="680494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 smtClean="0"/>
              <a:t>Adding mixed numbers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878" y="727068"/>
            <a:ext cx="8447914" cy="6006489"/>
          </a:xfrm>
          <a:ln w="508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>
                <a:latin typeface="+mj-lt"/>
              </a:rPr>
              <a:t>The easiest way to add two mixed numbers, is to add the whole </a:t>
            </a:r>
            <a:r>
              <a:rPr lang="en-GB" sz="3200" dirty="0" smtClean="0">
                <a:latin typeface="+mj-lt"/>
              </a:rPr>
              <a:t>numbers </a:t>
            </a:r>
            <a:r>
              <a:rPr lang="en-GB" sz="3200" dirty="0" smtClean="0">
                <a:latin typeface="+mj-lt"/>
              </a:rPr>
              <a:t>first and then the </a:t>
            </a:r>
            <a:r>
              <a:rPr lang="en-GB" sz="3200" dirty="0" smtClean="0">
                <a:latin typeface="+mj-lt"/>
              </a:rPr>
              <a:t>fraction</a:t>
            </a:r>
            <a:r>
              <a:rPr lang="en-GB" sz="3200" dirty="0" smtClean="0">
                <a:latin typeface="+mj-lt"/>
              </a:rPr>
              <a:t>.</a:t>
            </a:r>
            <a:endParaRPr lang="en-GB" sz="32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2437068" y="1637826"/>
                <a:ext cx="286116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smtClean="0">
                          <a:latin typeface="+mj-lt"/>
                        </a:rPr>
                        <m:t>1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i="0">
                              <a:latin typeface="+mj-lt"/>
                            </a:rPr>
                            <m:t>2</m:t>
                          </m:r>
                        </m:num>
                        <m:den>
                          <m:r>
                            <a:rPr lang="en-GB" sz="2400" i="0">
                              <a:latin typeface="+mj-lt"/>
                            </a:rPr>
                            <m:t>6</m:t>
                          </m:r>
                        </m:den>
                      </m:f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GB" sz="2400" i="0">
                          <a:latin typeface="+mj-lt"/>
                        </a:rPr>
                        <m:t>+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2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i="0">
                              <a:latin typeface="+mj-lt"/>
                            </a:rPr>
                            <m:t>3</m:t>
                          </m:r>
                        </m:num>
                        <m:den>
                          <m:r>
                            <a:rPr lang="en-GB" sz="2400" i="0">
                              <a:latin typeface="+mj-lt"/>
                            </a:rPr>
                            <m:t>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i="0">
                          <a:latin typeface="+mj-lt"/>
                        </a:rPr>
                        <m:t>=</m:t>
                      </m:r>
                    </m:oMath>
                  </m:oMathPara>
                </a14:m>
                <a:endParaRPr lang="en-GB" sz="2400" dirty="0">
                  <a:latin typeface="+mj-lt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068" y="1637826"/>
                <a:ext cx="2861168" cy="7861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V="1">
            <a:off x="1755648" y="3810244"/>
            <a:ext cx="5566452" cy="4852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145" y="3941063"/>
            <a:ext cx="666750" cy="92392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A93E413-E3BB-433E-8F45-3499524F1FC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14734" y="3157338"/>
            <a:ext cx="4576782" cy="65290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9D30054-6DCE-4971-B66B-C0BBC5F69D7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40024" y="2827579"/>
            <a:ext cx="889000" cy="3748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5492495" y="3941063"/>
                <a:ext cx="603504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495" y="3941063"/>
                <a:ext cx="603504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Picture 27">
            <a:extLst>
              <a:ext uri="{FF2B5EF4-FFF2-40B4-BE49-F238E27FC236}">
                <a16:creationId xmlns:a16="http://schemas.microsoft.com/office/drawing/2014/main" id="{45AED59F-BA39-416E-B22B-F56B15601AD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91516" y="3310128"/>
            <a:ext cx="1076212" cy="49258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6044184" y="2811214"/>
                <a:ext cx="577402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4184" y="2811214"/>
                <a:ext cx="577402" cy="612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6513575" y="3949220"/>
                <a:ext cx="603504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575" y="3949220"/>
                <a:ext cx="603504" cy="7861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5210562" y="1675688"/>
                <a:ext cx="601447" cy="710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 smtClean="0">
                    <a:solidFill>
                      <a:srgbClr val="C00000"/>
                    </a:solidFill>
                  </a:rPr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8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562" y="1675688"/>
                <a:ext cx="601447" cy="710451"/>
              </a:xfrm>
              <a:prstGeom prst="rect">
                <a:avLst/>
              </a:prstGeom>
              <a:blipFill>
                <a:blip r:embed="rId10"/>
                <a:stretch>
                  <a:fillRect l="-21429" b="-12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47822"/>
              </p:ext>
            </p:extLst>
          </p:nvPr>
        </p:nvGraphicFramePr>
        <p:xfrm>
          <a:off x="9585985" y="5030776"/>
          <a:ext cx="2443776" cy="45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296">
                  <a:extLst>
                    <a:ext uri="{9D8B030D-6E8A-4147-A177-3AD203B41FA5}">
                      <a16:colId xmlns:a16="http://schemas.microsoft.com/office/drawing/2014/main" val="3542396434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060407526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123278513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450356797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28064400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2451342438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85428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915549"/>
              </p:ext>
            </p:extLst>
          </p:nvPr>
        </p:nvGraphicFramePr>
        <p:xfrm>
          <a:off x="9585985" y="5616078"/>
          <a:ext cx="2443776" cy="45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296">
                  <a:extLst>
                    <a:ext uri="{9D8B030D-6E8A-4147-A177-3AD203B41FA5}">
                      <a16:colId xmlns:a16="http://schemas.microsoft.com/office/drawing/2014/main" val="3542396434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060407526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123278513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450356797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28064400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2451342438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85428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27865"/>
              </p:ext>
            </p:extLst>
          </p:nvPr>
        </p:nvGraphicFramePr>
        <p:xfrm>
          <a:off x="9585985" y="2078510"/>
          <a:ext cx="2443776" cy="45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296">
                  <a:extLst>
                    <a:ext uri="{9D8B030D-6E8A-4147-A177-3AD203B41FA5}">
                      <a16:colId xmlns:a16="http://schemas.microsoft.com/office/drawing/2014/main" val="3542396434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060407526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123278513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450356797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28064400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2451342438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85428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244646"/>
              </p:ext>
            </p:extLst>
          </p:nvPr>
        </p:nvGraphicFramePr>
        <p:xfrm>
          <a:off x="9585985" y="2633407"/>
          <a:ext cx="2443776" cy="45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296">
                  <a:extLst>
                    <a:ext uri="{9D8B030D-6E8A-4147-A177-3AD203B41FA5}">
                      <a16:colId xmlns:a16="http://schemas.microsoft.com/office/drawing/2014/main" val="3542396434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060407526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123278513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450356797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28064400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2451342438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85428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688467"/>
              </p:ext>
            </p:extLst>
          </p:nvPr>
        </p:nvGraphicFramePr>
        <p:xfrm>
          <a:off x="9585985" y="4475879"/>
          <a:ext cx="2443776" cy="459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296">
                  <a:extLst>
                    <a:ext uri="{9D8B030D-6E8A-4147-A177-3AD203B41FA5}">
                      <a16:colId xmlns:a16="http://schemas.microsoft.com/office/drawing/2014/main" val="3542396434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060407526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123278513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3450356797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428064400"/>
                    </a:ext>
                  </a:extLst>
                </a:gridCol>
                <a:gridCol w="407296">
                  <a:extLst>
                    <a:ext uri="{9D8B030D-6E8A-4147-A177-3AD203B41FA5}">
                      <a16:colId xmlns:a16="http://schemas.microsoft.com/office/drawing/2014/main" val="2451342438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8542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9330832" y="851649"/>
                <a:ext cx="286116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smtClean="0">
                          <a:latin typeface="+mj-lt"/>
                        </a:rPr>
                        <m:t>1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i="0">
                              <a:latin typeface="+mj-lt"/>
                            </a:rPr>
                            <m:t>2</m:t>
                          </m:r>
                        </m:num>
                        <m:den>
                          <m:r>
                            <a:rPr lang="en-GB" sz="2400" i="0">
                              <a:latin typeface="+mj-lt"/>
                            </a:rPr>
                            <m:t>6</m:t>
                          </m:r>
                        </m:den>
                      </m:f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GB" sz="2400" i="0">
                          <a:latin typeface="+mj-lt"/>
                        </a:rPr>
                        <m:t>+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2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i="0">
                              <a:latin typeface="+mj-lt"/>
                            </a:rPr>
                            <m:t>3</m:t>
                          </m:r>
                        </m:num>
                        <m:den>
                          <m:r>
                            <a:rPr lang="en-GB" sz="2400" i="0">
                              <a:latin typeface="+mj-lt"/>
                            </a:rPr>
                            <m:t>6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i="0">
                          <a:latin typeface="+mj-lt"/>
                        </a:rPr>
                        <m:t>=</m:t>
                      </m:r>
                    </m:oMath>
                  </m:oMathPara>
                </a14:m>
                <a:endParaRPr lang="en-GB" sz="2400" dirty="0">
                  <a:latin typeface="+mj-lt"/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0832" y="851649"/>
                <a:ext cx="2861168" cy="7861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8948791" y="2250527"/>
                <a:ext cx="532518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8791" y="2250527"/>
                <a:ext cx="532518" cy="6127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8978862" y="4822032"/>
                <a:ext cx="532518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8862" y="4822032"/>
                <a:ext cx="532518" cy="6127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27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/>
              <a:t>Your turn...</a:t>
            </a:r>
            <a:endParaRPr lang="en-GB" sz="4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dirty="0" smtClean="0"/>
                  <a:t>Use whichever visual best supports you to solve these:</a:t>
                </a: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 smtClean="0"/>
                  <a:t>  =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smtClean="0"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   +</m:t>
                    </m:r>
                    <m:r>
                      <a:rPr lang="en-GB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dirty="0"/>
                  <a:t>  =</a:t>
                </a:r>
                <a:endParaRPr lang="en-GB" dirty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   +</m:t>
                    </m:r>
                    <m:r>
                      <a:rPr lang="en-GB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  =</a:t>
                </a: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479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92" y="7135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Now, we will look at adding mixed numbers where the fraction adds to more than the whole.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3E2C37-6B4A-41E9-B42B-6B9B7D536E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177"/>
          <a:stretch/>
        </p:blipFill>
        <p:spPr>
          <a:xfrm>
            <a:off x="670709" y="1766381"/>
            <a:ext cx="2572719" cy="630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994CA6-1654-4E06-8384-A38AAD9B560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4730" y="2396381"/>
            <a:ext cx="2882686" cy="7971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9EAB9C-95B1-4E33-BB19-0D90FD6E067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241" y="3194666"/>
            <a:ext cx="2991175" cy="6288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95EA74-728B-4CFF-B589-0D9924D6619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241" y="3630341"/>
            <a:ext cx="697425" cy="9377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C5EE772-408A-470C-A86A-AB22DC358F6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0710" y="4568050"/>
            <a:ext cx="1069384" cy="53785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32A0387-1560-44AA-A4E2-E2C68D9C5EDA}"/>
              </a:ext>
            </a:extLst>
          </p:cNvPr>
          <p:cNvCxnSpPr>
            <a:cxnSpLocks/>
          </p:cNvCxnSpPr>
          <p:nvPr/>
        </p:nvCxnSpPr>
        <p:spPr>
          <a:xfrm flipV="1">
            <a:off x="1197975" y="3716955"/>
            <a:ext cx="1002506" cy="792161"/>
          </a:xfrm>
          <a:prstGeom prst="line">
            <a:avLst/>
          </a:prstGeom>
          <a:ln w="28575">
            <a:solidFill>
              <a:srgbClr val="1E1E1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F3C1048B-D6E8-4927-A69F-BD347842FBED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96575" y="3790615"/>
            <a:ext cx="546853" cy="78532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2DC9BD-06E8-47B2-B0A6-18AAD804CAC2}"/>
              </a:ext>
            </a:extLst>
          </p:cNvPr>
          <p:cNvCxnSpPr>
            <a:cxnSpLocks/>
          </p:cNvCxnSpPr>
          <p:nvPr/>
        </p:nvCxnSpPr>
        <p:spPr>
          <a:xfrm flipH="1" flipV="1">
            <a:off x="1492445" y="3788391"/>
            <a:ext cx="1069383" cy="720725"/>
          </a:xfrm>
          <a:prstGeom prst="line">
            <a:avLst/>
          </a:prstGeom>
          <a:ln w="28575">
            <a:solidFill>
              <a:srgbClr val="1E1E1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A1083A7-CA71-430E-9DD6-577D47A5035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70910" y="4568050"/>
            <a:ext cx="896835" cy="6016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5F72B25-4F6F-4F6D-AA77-AEF53C1251C3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0304" y="4568049"/>
            <a:ext cx="283972" cy="601611"/>
          </a:xfrm>
          <a:prstGeom prst="rect">
            <a:avLst/>
          </a:prstGeom>
        </p:spPr>
      </p:pic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D07CE17-3138-4C75-968B-8F9A79F3AF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145697"/>
              </p:ext>
            </p:extLst>
          </p:nvPr>
        </p:nvGraphicFramePr>
        <p:xfrm>
          <a:off x="3068501" y="1891439"/>
          <a:ext cx="723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11" imgW="723600" imgH="558720" progId="Equation.DSMT4">
                  <p:embed/>
                </p:oleObj>
              </mc:Choice>
              <mc:Fallback>
                <p:oleObj name="Equation" r:id="rId11" imgW="723600" imgH="55872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1D07CE17-3138-4C75-968B-8F9A79F3AF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68501" y="1891439"/>
                        <a:ext cx="7239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5FE285EE-73B5-4520-BD75-13D2353FE3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33462"/>
              </p:ext>
            </p:extLst>
          </p:nvPr>
        </p:nvGraphicFramePr>
        <p:xfrm>
          <a:off x="3982901" y="1896201"/>
          <a:ext cx="7493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13" imgW="749160" imgH="558720" progId="Equation.DSMT4">
                  <p:embed/>
                </p:oleObj>
              </mc:Choice>
              <mc:Fallback>
                <p:oleObj name="Equation" r:id="rId13" imgW="749160" imgH="558720" progId="Equation.DSMT4">
                  <p:embed/>
                  <p:pic>
                    <p:nvPicPr>
                      <p:cNvPr id="68" name="Object 67">
                        <a:extLst>
                          <a:ext uri="{FF2B5EF4-FFF2-40B4-BE49-F238E27FC236}">
                            <a16:creationId xmlns:a16="http://schemas.microsoft.com/office/drawing/2014/main" id="{5FE285EE-73B5-4520-BD75-13D2353FE3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982901" y="1896201"/>
                        <a:ext cx="7493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A073D05D-B800-43F2-BD0F-E2DF645566E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4562" y="5009387"/>
            <a:ext cx="697425" cy="93770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FC7C0F7-0C95-405B-90FE-6F4275D0DAEC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40622" y="5843910"/>
            <a:ext cx="283972" cy="60161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3B8D8FE-A9B4-4D19-94CD-0CEA3D59F233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95227" y="5169660"/>
            <a:ext cx="546853" cy="77743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9EB5709-2020-49F0-8859-CCFAB2387F0F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24594" y="5850431"/>
            <a:ext cx="149682" cy="60161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6981305" y="1719358"/>
                <a:ext cx="286116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GB" sz="2400" i="0">
                          <a:latin typeface="+mj-lt"/>
                        </a:rPr>
                        <m:t>+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2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i="0">
                          <a:latin typeface="+mj-lt"/>
                        </a:rPr>
                        <m:t>=</m:t>
                      </m:r>
                    </m:oMath>
                  </m:oMathPara>
                </a14:m>
                <a:endParaRPr lang="en-GB" sz="2400" dirty="0">
                  <a:latin typeface="+mj-lt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1305" y="1719358"/>
                <a:ext cx="2861168" cy="7861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6418716" y="2839299"/>
                <a:ext cx="532518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716" y="2839299"/>
                <a:ext cx="532518" cy="61279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6448787" y="5410804"/>
                <a:ext cx="532518" cy="611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787" y="5410804"/>
                <a:ext cx="532518" cy="61177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00107"/>
              </p:ext>
            </p:extLst>
          </p:nvPr>
        </p:nvGraphicFramePr>
        <p:xfrm>
          <a:off x="7209011" y="2827762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189077"/>
              </p:ext>
            </p:extLst>
          </p:nvPr>
        </p:nvGraphicFramePr>
        <p:xfrm>
          <a:off x="7209011" y="3305128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736952"/>
              </p:ext>
            </p:extLst>
          </p:nvPr>
        </p:nvGraphicFramePr>
        <p:xfrm>
          <a:off x="7209011" y="3768450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468681"/>
              </p:ext>
            </p:extLst>
          </p:nvPr>
        </p:nvGraphicFramePr>
        <p:xfrm>
          <a:off x="7209011" y="4231772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953405"/>
              </p:ext>
            </p:extLst>
          </p:nvPr>
        </p:nvGraphicFramePr>
        <p:xfrm>
          <a:off x="7209011" y="5345272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108937"/>
              </p:ext>
            </p:extLst>
          </p:nvPr>
        </p:nvGraphicFramePr>
        <p:xfrm>
          <a:off x="7209011" y="5783896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690736"/>
              </p:ext>
            </p:extLst>
          </p:nvPr>
        </p:nvGraphicFramePr>
        <p:xfrm>
          <a:off x="7209011" y="6247218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836025" y="1553597"/>
            <a:ext cx="6253628" cy="5190309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143512" y="1553597"/>
            <a:ext cx="4736032" cy="5190309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pSp>
        <p:nvGrpSpPr>
          <p:cNvPr id="48" name="Group 47"/>
          <p:cNvGrpSpPr/>
          <p:nvPr/>
        </p:nvGrpSpPr>
        <p:grpSpPr>
          <a:xfrm>
            <a:off x="10112052" y="4823857"/>
            <a:ext cx="1642902" cy="784127"/>
            <a:chOff x="5143468" y="1750032"/>
            <a:chExt cx="1642902" cy="78412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Rectangle 44"/>
                <p:cNvSpPr/>
                <p:nvPr/>
              </p:nvSpPr>
              <p:spPr>
                <a:xfrm>
                  <a:off x="5143468" y="1750418"/>
                  <a:ext cx="973097" cy="78374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sz="24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</m:oMath>
                    </m:oMathPara>
                  </a14:m>
                  <a:endParaRPr lang="en-GB" sz="28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>
            <p:sp>
              <p:nvSpPr>
                <p:cNvPr id="45" name="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43468" y="1750418"/>
                  <a:ext cx="973097" cy="783741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Rectangle 45"/>
            <p:cNvSpPr/>
            <p:nvPr/>
          </p:nvSpPr>
          <p:spPr>
            <a:xfrm>
              <a:off x="5813273" y="1766381"/>
              <a:ext cx="88838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3200" dirty="0" smtClean="0">
                  <a:solidFill>
                    <a:srgbClr val="C00000"/>
                  </a:solidFill>
                </a:rPr>
                <a:t>=</a:t>
              </a:r>
              <a:endParaRPr lang="en-GB" sz="3200" dirty="0">
                <a:solidFill>
                  <a:srgbClr val="C0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Rectangle 46"/>
                <p:cNvSpPr/>
                <p:nvPr/>
              </p:nvSpPr>
              <p:spPr>
                <a:xfrm>
                  <a:off x="6184923" y="1750032"/>
                  <a:ext cx="601447" cy="70429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 smtClean="0">
                      <a:solidFill>
                        <a:srgbClr val="C00000"/>
                      </a:solidFill>
                    </a:rPr>
                    <a:t>1</a:t>
                  </a:r>
                  <a:r>
                    <a:rPr lang="en-GB" sz="2800" dirty="0">
                      <a:solidFill>
                        <a:srgbClr val="C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sz="28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84923" y="1750032"/>
                  <a:ext cx="601447" cy="704295"/>
                </a:xfrm>
                <a:prstGeom prst="rect">
                  <a:avLst/>
                </a:prstGeom>
                <a:blipFill>
                  <a:blip r:embed="rId22"/>
                  <a:stretch>
                    <a:fillRect l="-21429" b="-1120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2" name="Group 51"/>
          <p:cNvGrpSpPr/>
          <p:nvPr/>
        </p:nvGrpSpPr>
        <p:grpSpPr>
          <a:xfrm>
            <a:off x="6837855" y="4148751"/>
            <a:ext cx="3462038" cy="926445"/>
            <a:chOff x="6837855" y="4148751"/>
            <a:chExt cx="3462038" cy="926445"/>
          </a:xfrm>
        </p:grpSpPr>
        <p:cxnSp>
          <p:nvCxnSpPr>
            <p:cNvPr id="38" name="Straight Connector 37"/>
            <p:cNvCxnSpPr>
              <a:stCxn id="50" idx="6"/>
            </p:cNvCxnSpPr>
            <p:nvPr/>
          </p:nvCxnSpPr>
          <p:spPr>
            <a:xfrm>
              <a:off x="9378157" y="4408155"/>
              <a:ext cx="921736" cy="66704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6837855" y="4148751"/>
              <a:ext cx="2540302" cy="518808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6884066" y="5607055"/>
            <a:ext cx="4107784" cy="1097870"/>
            <a:chOff x="6884066" y="5607055"/>
            <a:chExt cx="4107784" cy="1097870"/>
          </a:xfrm>
        </p:grpSpPr>
        <p:cxnSp>
          <p:nvCxnSpPr>
            <p:cNvPr id="39" name="Straight Connector 38"/>
            <p:cNvCxnSpPr/>
            <p:nvPr/>
          </p:nvCxnSpPr>
          <p:spPr>
            <a:xfrm flipV="1">
              <a:off x="9244249" y="5607055"/>
              <a:ext cx="1747601" cy="95027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6884066" y="6186117"/>
              <a:ext cx="2540302" cy="518808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9685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8749616" y="1628028"/>
                <a:ext cx="2861168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GB" sz="2400" i="0">
                          <a:latin typeface="+mj-lt"/>
                        </a:rPr>
                        <m:t>+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i="0">
                          <a:latin typeface="+mj-lt"/>
                        </a:rPr>
                        <m:t>2</m:t>
                      </m:r>
                      <m:f>
                        <m:fPr>
                          <m:ctrlPr>
                            <a:rPr lang="en-GB" sz="2400" i="1">
                              <a:latin typeface="+mj-lt"/>
                            </a:rPr>
                          </m:ctrlPr>
                        </m:fPr>
                        <m:num>
                          <m: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2400" i="0">
                          <a:latin typeface="+mj-lt"/>
                        </a:rPr>
                        <m:t>=</m:t>
                      </m:r>
                    </m:oMath>
                  </m:oMathPara>
                </a14:m>
                <a:endParaRPr lang="en-GB" sz="2400" dirty="0">
                  <a:latin typeface="+mj-lt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9616" y="1628028"/>
                <a:ext cx="2861168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8398206" y="2748849"/>
                <a:ext cx="532518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8206" y="2748849"/>
                <a:ext cx="532518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8434875" y="5333651"/>
                <a:ext cx="532518" cy="611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4875" y="5333651"/>
                <a:ext cx="532518" cy="6117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525547"/>
              </p:ext>
            </p:extLst>
          </p:nvPr>
        </p:nvGraphicFramePr>
        <p:xfrm>
          <a:off x="8977322" y="2736432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121"/>
              </p:ext>
            </p:extLst>
          </p:nvPr>
        </p:nvGraphicFramePr>
        <p:xfrm>
          <a:off x="8977322" y="3213798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929488"/>
              </p:ext>
            </p:extLst>
          </p:nvPr>
        </p:nvGraphicFramePr>
        <p:xfrm>
          <a:off x="8977322" y="3677120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882269"/>
              </p:ext>
            </p:extLst>
          </p:nvPr>
        </p:nvGraphicFramePr>
        <p:xfrm>
          <a:off x="8977322" y="4140442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228292"/>
              </p:ext>
            </p:extLst>
          </p:nvPr>
        </p:nvGraphicFramePr>
        <p:xfrm>
          <a:off x="8977322" y="5253942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53312"/>
              </p:ext>
            </p:extLst>
          </p:nvPr>
        </p:nvGraphicFramePr>
        <p:xfrm>
          <a:off x="8977322" y="5692566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771449"/>
              </p:ext>
            </p:extLst>
          </p:nvPr>
        </p:nvGraphicFramePr>
        <p:xfrm>
          <a:off x="8977322" y="6155888"/>
          <a:ext cx="19216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38">
                  <a:extLst>
                    <a:ext uri="{9D8B030D-6E8A-4147-A177-3AD203B41FA5}">
                      <a16:colId xmlns:a16="http://schemas.microsoft.com/office/drawing/2014/main" val="865250235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05586444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1346991871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2879158356"/>
                    </a:ext>
                  </a:extLst>
                </a:gridCol>
                <a:gridCol w="384338">
                  <a:extLst>
                    <a:ext uri="{9D8B030D-6E8A-4147-A177-3AD203B41FA5}">
                      <a16:colId xmlns:a16="http://schemas.microsoft.com/office/drawing/2014/main" val="4224141748"/>
                    </a:ext>
                  </a:extLst>
                </a:gridCol>
              </a:tblGrid>
              <a:tr h="2876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40651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762297" y="1447725"/>
            <a:ext cx="4236872" cy="5190309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A0314B0B-4D88-4ED4-9534-5F71235584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632250"/>
              </p:ext>
            </p:extLst>
          </p:nvPr>
        </p:nvGraphicFramePr>
        <p:xfrm>
          <a:off x="2272213" y="1659362"/>
          <a:ext cx="1066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6" imgW="1066680" imgH="558720" progId="Equation.DSMT4">
                  <p:embed/>
                </p:oleObj>
              </mc:Choice>
              <mc:Fallback>
                <p:oleObj name="Equation" r:id="rId6" imgW="1066680" imgH="55872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A0314B0B-4D88-4ED4-9534-5F71235584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72213" y="1659362"/>
                        <a:ext cx="1066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" name="Picture 42">
            <a:extLst>
              <a:ext uri="{FF2B5EF4-FFF2-40B4-BE49-F238E27FC236}">
                <a16:creationId xmlns:a16="http://schemas.microsoft.com/office/drawing/2014/main" id="{A5446115-114B-4330-A34B-06246CAB45F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37856" y="3481812"/>
            <a:ext cx="6816764" cy="87630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A93E413-E3BB-433E-8F45-3499524F1FC9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37856" y="2827762"/>
            <a:ext cx="4576782" cy="652906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C9D30054-6DCE-4971-B66B-C0BBC5F69D7A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1326" y="2451762"/>
            <a:ext cx="889000" cy="374856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F0AA9C68-2BC9-40B5-8C92-DC9943564615}"/>
              </a:ext>
            </a:extLst>
          </p:cNvPr>
          <p:cNvSpPr/>
          <p:nvPr/>
        </p:nvSpPr>
        <p:spPr>
          <a:xfrm>
            <a:off x="4159526" y="3865318"/>
            <a:ext cx="508000" cy="63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45AED59F-BA39-416E-B22B-F56B15601ADC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8925" y="2827762"/>
            <a:ext cx="841375" cy="670719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B775A586-361F-489B-A3AB-B37E34434246}"/>
              </a:ext>
            </a:extLst>
          </p:cNvPr>
          <p:cNvSpPr/>
          <p:nvPr/>
        </p:nvSpPr>
        <p:spPr>
          <a:xfrm>
            <a:off x="5035826" y="3865318"/>
            <a:ext cx="508000" cy="63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21DDB433-C1C9-49CF-86AA-2A01C41BE2D7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3546" y="2448078"/>
            <a:ext cx="533400" cy="374856"/>
          </a:xfrm>
          <a:prstGeom prst="rect">
            <a:avLst/>
          </a:prstGeom>
        </p:spPr>
      </p:pic>
      <p:sp>
        <p:nvSpPr>
          <p:cNvPr id="58" name="Freeform: Shape 9">
            <a:extLst>
              <a:ext uri="{FF2B5EF4-FFF2-40B4-BE49-F238E27FC236}">
                <a16:creationId xmlns:a16="http://schemas.microsoft.com/office/drawing/2014/main" id="{1E56099C-FA94-4CFD-9EF3-9B20B7A4362C}"/>
              </a:ext>
            </a:extLst>
          </p:cNvPr>
          <p:cNvSpPr/>
          <p:nvPr/>
        </p:nvSpPr>
        <p:spPr>
          <a:xfrm>
            <a:off x="5265944" y="3452975"/>
            <a:ext cx="75501" cy="74081"/>
          </a:xfrm>
          <a:custGeom>
            <a:avLst/>
            <a:gdLst>
              <a:gd name="connsiteX0" fmla="*/ 50076 w 75501"/>
              <a:gd name="connsiteY0" fmla="*/ 262 h 74081"/>
              <a:gd name="connsiteX1" fmla="*/ 7213 w 75501"/>
              <a:gd name="connsiteY1" fmla="*/ 7406 h 74081"/>
              <a:gd name="connsiteX2" fmla="*/ 70 w 75501"/>
              <a:gd name="connsiteY2" fmla="*/ 9787 h 74081"/>
              <a:gd name="connsiteX3" fmla="*/ 4832 w 75501"/>
              <a:gd name="connsiteY3" fmla="*/ 40743 h 74081"/>
              <a:gd name="connsiteX4" fmla="*/ 14357 w 75501"/>
              <a:gd name="connsiteY4" fmla="*/ 55031 h 74081"/>
              <a:gd name="connsiteX5" fmla="*/ 21501 w 75501"/>
              <a:gd name="connsiteY5" fmla="*/ 64556 h 74081"/>
              <a:gd name="connsiteX6" fmla="*/ 50076 w 75501"/>
              <a:gd name="connsiteY6" fmla="*/ 74081 h 74081"/>
              <a:gd name="connsiteX7" fmla="*/ 73888 w 75501"/>
              <a:gd name="connsiteY7" fmla="*/ 66937 h 74081"/>
              <a:gd name="connsiteX8" fmla="*/ 69126 w 75501"/>
              <a:gd name="connsiteY8" fmla="*/ 28837 h 74081"/>
              <a:gd name="connsiteX9" fmla="*/ 66745 w 75501"/>
              <a:gd name="connsiteY9" fmla="*/ 16931 h 74081"/>
              <a:gd name="connsiteX10" fmla="*/ 50076 w 75501"/>
              <a:gd name="connsiteY10" fmla="*/ 262 h 74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5501" h="74081">
                <a:moveTo>
                  <a:pt x="50076" y="262"/>
                </a:moveTo>
                <a:cubicBezTo>
                  <a:pt x="40154" y="-1326"/>
                  <a:pt x="21442" y="4696"/>
                  <a:pt x="7213" y="7406"/>
                </a:cubicBezTo>
                <a:cubicBezTo>
                  <a:pt x="4748" y="7876"/>
                  <a:pt x="519" y="7318"/>
                  <a:pt x="70" y="9787"/>
                </a:cubicBezTo>
                <a:cubicBezTo>
                  <a:pt x="-323" y="11951"/>
                  <a:pt x="880" y="33629"/>
                  <a:pt x="4832" y="40743"/>
                </a:cubicBezTo>
                <a:cubicBezTo>
                  <a:pt x="7612" y="45747"/>
                  <a:pt x="11075" y="50342"/>
                  <a:pt x="14357" y="55031"/>
                </a:cubicBezTo>
                <a:cubicBezTo>
                  <a:pt x="16633" y="58282"/>
                  <a:pt x="18488" y="61973"/>
                  <a:pt x="21501" y="64556"/>
                </a:cubicBezTo>
                <a:cubicBezTo>
                  <a:pt x="27832" y="69983"/>
                  <a:pt x="44267" y="72629"/>
                  <a:pt x="50076" y="74081"/>
                </a:cubicBezTo>
                <a:cubicBezTo>
                  <a:pt x="58013" y="71700"/>
                  <a:pt x="70672" y="74574"/>
                  <a:pt x="73888" y="66937"/>
                </a:cubicBezTo>
                <a:cubicBezTo>
                  <a:pt x="78855" y="55141"/>
                  <a:pt x="70936" y="41507"/>
                  <a:pt x="69126" y="28837"/>
                </a:cubicBezTo>
                <a:cubicBezTo>
                  <a:pt x="68554" y="24830"/>
                  <a:pt x="68025" y="20771"/>
                  <a:pt x="66745" y="16931"/>
                </a:cubicBezTo>
                <a:cubicBezTo>
                  <a:pt x="65622" y="13563"/>
                  <a:pt x="59998" y="1850"/>
                  <a:pt x="50076" y="26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5B5411E0-2CD9-4BB8-9DAF-621527FEF5F7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0300" y="2827762"/>
            <a:ext cx="841375" cy="670719"/>
          </a:xfrm>
          <a:prstGeom prst="rect">
            <a:avLst/>
          </a:prstGeom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CF1A2F60-898D-4D01-9BFB-F21648527572}"/>
              </a:ext>
            </a:extLst>
          </p:cNvPr>
          <p:cNvSpPr/>
          <p:nvPr/>
        </p:nvSpPr>
        <p:spPr>
          <a:xfrm>
            <a:off x="5797826" y="3863844"/>
            <a:ext cx="508000" cy="63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371256F8-C55D-40DA-8990-BA5FA5F7C138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53654" y="2448077"/>
            <a:ext cx="598172" cy="443185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1BF215DA-7BB6-46D8-8E44-80F3D42A7299}"/>
              </a:ext>
            </a:extLst>
          </p:cNvPr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37856" y="5583106"/>
            <a:ext cx="6816764" cy="938542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6FE0BD4C-9494-4471-A818-681B6F6C270F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37855" y="4947312"/>
            <a:ext cx="4964132" cy="637268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999D603-FBD8-4E83-BB4C-E7C0A32F3107}"/>
              </a:ext>
            </a:extLst>
          </p:cNvPr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825" y="4633555"/>
            <a:ext cx="800101" cy="313757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CD3C12AA-D7EE-4745-B23D-9F1EFF2CCAA4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26276" y="4947312"/>
            <a:ext cx="454023" cy="637268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AA7748F4-7701-4E4E-8D12-E7E42034CE05}"/>
              </a:ext>
            </a:extLst>
          </p:cNvPr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67525" y="4495107"/>
            <a:ext cx="673919" cy="452206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2F6FABA2-DF4F-42CF-9DAC-2471AF4A2CE0}"/>
              </a:ext>
            </a:extLst>
          </p:cNvPr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5944" y="4947312"/>
            <a:ext cx="900182" cy="637268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92A41476-E9AD-497F-BCF5-9F0B81F840F7}"/>
              </a:ext>
            </a:extLst>
          </p:cNvPr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77907" y="4495107"/>
            <a:ext cx="673919" cy="452206"/>
          </a:xfrm>
          <a:prstGeom prst="rect">
            <a:avLst/>
          </a:prstGeom>
        </p:spPr>
      </p:pic>
      <p:graphicFrame>
        <p:nvGraphicFramePr>
          <p:cNvPr id="69" name="Object 68">
            <a:extLst>
              <a:ext uri="{FF2B5EF4-FFF2-40B4-BE49-F238E27FC236}">
                <a16:creationId xmlns:a16="http://schemas.microsoft.com/office/drawing/2014/main" id="{28280B4E-E5AD-42AE-974D-97726A1485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51100"/>
              </p:ext>
            </p:extLst>
          </p:nvPr>
        </p:nvGraphicFramePr>
        <p:xfrm>
          <a:off x="3421114" y="1656187"/>
          <a:ext cx="736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736560" imgH="558720" progId="Equation.DSMT4">
                  <p:embed/>
                </p:oleObj>
              </mc:Choice>
              <mc:Fallback>
                <p:oleObj name="Equation" r:id="rId22" imgW="736560" imgH="55872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28280B4E-E5AD-42AE-974D-97726A1485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421114" y="1656187"/>
                        <a:ext cx="7366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>
            <a:off x="120107" y="7115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Now, we will look at adding mixed numbers where the fraction adds to more than the whole.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4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6" grpId="0" animBg="1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/>
              <a:t>Your turn...</a:t>
            </a:r>
            <a:endParaRPr lang="en-GB" sz="4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GB" dirty="0" smtClean="0"/>
                  <a:t>Use whichever visual best supports you to solve these:</a:t>
                </a: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   +</m:t>
                    </m:r>
                    <m:r>
                      <a:rPr lang="en-GB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  =</a:t>
                </a:r>
              </a:p>
              <a:p>
                <a:pPr marL="0" indent="0">
                  <a:buNone/>
                </a:pPr>
                <a:endParaRPr lang="en-GB" b="0" i="0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 smtClean="0"/>
                  <a:t>  =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   +</m:t>
                    </m:r>
                    <m:r>
                      <a:rPr lang="en-GB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dirty="0"/>
                  <a:t>  =</a:t>
                </a:r>
                <a:endParaRPr lang="en-GB" dirty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>
                        <a:latin typeface="Cambria Math" panose="02040503050406030204" pitchFamily="18" charset="0"/>
                      </a:rPr>
                      <m:t>   +</m:t>
                    </m:r>
                    <m:r>
                      <a:rPr lang="en-GB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 =</a:t>
                </a: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624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 of session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dirty="0" smtClean="0">
                <a:latin typeface="+mj-lt"/>
              </a:rPr>
              <a:t>Well done everyone! I am sure you have worked hard at adding mixed numbers.</a:t>
            </a:r>
          </a:p>
          <a:p>
            <a:pPr marL="0" indent="0" algn="just">
              <a:buNone/>
            </a:pPr>
            <a:endParaRPr lang="en-GB" dirty="0">
              <a:latin typeface="+mj-lt"/>
            </a:endParaRPr>
          </a:p>
          <a:p>
            <a:pPr marL="0" indent="0" algn="just">
              <a:buNone/>
            </a:pPr>
            <a:r>
              <a:rPr lang="en-GB" b="1" dirty="0" smtClean="0">
                <a:latin typeface="+mj-lt"/>
              </a:rPr>
              <a:t>Optional: </a:t>
            </a:r>
            <a:r>
              <a:rPr lang="en-GB" dirty="0" smtClean="0">
                <a:latin typeface="+mj-lt"/>
              </a:rPr>
              <a:t>I have included a ‘4 in a row’ game for you that you could play with a family member.  I have also included an independent worksheet that you may or may not want to complete. </a:t>
            </a:r>
          </a:p>
          <a:p>
            <a:pPr marL="0" indent="0" algn="just">
              <a:buNone/>
            </a:pPr>
            <a:endParaRPr lang="en-GB" dirty="0" smtClean="0">
              <a:latin typeface="+mj-lt"/>
            </a:endParaRPr>
          </a:p>
          <a:p>
            <a:pPr marL="0" indent="0" algn="just">
              <a:buNone/>
            </a:pPr>
            <a:r>
              <a:rPr lang="en-GB" dirty="0" smtClean="0">
                <a:latin typeface="+mj-lt"/>
              </a:rPr>
              <a:t>Next week, we will work on subtracting mixed numbers.</a:t>
            </a:r>
          </a:p>
        </p:txBody>
      </p:sp>
    </p:spTree>
    <p:extLst>
      <p:ext uri="{BB962C8B-B14F-4D97-AF65-F5344CB8AC3E}">
        <p14:creationId xmlns:p14="http://schemas.microsoft.com/office/powerpoint/2010/main" val="114182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4291</TotalTime>
  <Words>647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Equation</vt:lpstr>
      <vt:lpstr>Class 4 Maths </vt:lpstr>
      <vt:lpstr>Patterns and Connections</vt:lpstr>
      <vt:lpstr>Adding mixed numbers</vt:lpstr>
      <vt:lpstr>Adding mixed numbers</vt:lpstr>
      <vt:lpstr>Your turn...</vt:lpstr>
      <vt:lpstr>Now, we will look at adding mixed numbers where the fraction adds to more than the whole.</vt:lpstr>
      <vt:lpstr>Now, we will look at adding mixed numbers where the fraction adds to more than the whole.</vt:lpstr>
      <vt:lpstr>Your turn...</vt:lpstr>
      <vt:lpstr>End of session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4 Maths</dc:title>
  <dc:creator>Nicola Lucas</dc:creator>
  <cp:lastModifiedBy>Nicola Lucas</cp:lastModifiedBy>
  <cp:revision>108</cp:revision>
  <dcterms:created xsi:type="dcterms:W3CDTF">2020-05-04T10:32:16Z</dcterms:created>
  <dcterms:modified xsi:type="dcterms:W3CDTF">2020-06-03T14:20:46Z</dcterms:modified>
</cp:coreProperties>
</file>