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60" r:id="rId5"/>
    <p:sldId id="261" r:id="rId6"/>
    <p:sldId id="266" r:id="rId7"/>
    <p:sldId id="262"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8585"/>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9" d="100"/>
          <a:sy n="79" d="100"/>
        </p:scale>
        <p:origin x="86"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344CA5B-0E91-42BF-9254-3C2EAE308A1C}" type="datetimeFigureOut">
              <a:rPr lang="en-GB" smtClean="0"/>
              <a:t>10/06/2020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E67A5CA-6BBA-4387-B594-F5CCEC37E9E4}" type="slidenum">
              <a:rPr lang="en-GB" smtClean="0"/>
              <a:t>‹#›</a:t>
            </a:fld>
            <a:endParaRPr lang="en-GB"/>
          </a:p>
        </p:txBody>
      </p:sp>
    </p:spTree>
    <p:extLst>
      <p:ext uri="{BB962C8B-B14F-4D97-AF65-F5344CB8AC3E}">
        <p14:creationId xmlns:p14="http://schemas.microsoft.com/office/powerpoint/2010/main" val="1422763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344CA5B-0E91-42BF-9254-3C2EAE308A1C}" type="datetimeFigureOut">
              <a:rPr lang="en-GB" smtClean="0"/>
              <a:t>10/06/2020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E67A5CA-6BBA-4387-B594-F5CCEC37E9E4}" type="slidenum">
              <a:rPr lang="en-GB" smtClean="0"/>
              <a:t>‹#›</a:t>
            </a:fld>
            <a:endParaRPr lang="en-GB"/>
          </a:p>
        </p:txBody>
      </p:sp>
    </p:spTree>
    <p:extLst>
      <p:ext uri="{BB962C8B-B14F-4D97-AF65-F5344CB8AC3E}">
        <p14:creationId xmlns:p14="http://schemas.microsoft.com/office/powerpoint/2010/main" val="3134839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344CA5B-0E91-42BF-9254-3C2EAE308A1C}" type="datetimeFigureOut">
              <a:rPr lang="en-GB" smtClean="0"/>
              <a:t>10/06/2020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E67A5CA-6BBA-4387-B594-F5CCEC37E9E4}" type="slidenum">
              <a:rPr lang="en-GB" smtClean="0"/>
              <a:t>‹#›</a:t>
            </a:fld>
            <a:endParaRPr lang="en-GB"/>
          </a:p>
        </p:txBody>
      </p:sp>
    </p:spTree>
    <p:extLst>
      <p:ext uri="{BB962C8B-B14F-4D97-AF65-F5344CB8AC3E}">
        <p14:creationId xmlns:p14="http://schemas.microsoft.com/office/powerpoint/2010/main" val="3313726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344CA5B-0E91-42BF-9254-3C2EAE308A1C}" type="datetimeFigureOut">
              <a:rPr lang="en-GB" smtClean="0"/>
              <a:t>10/06/2020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E67A5CA-6BBA-4387-B594-F5CCEC37E9E4}" type="slidenum">
              <a:rPr lang="en-GB" smtClean="0"/>
              <a:t>‹#›</a:t>
            </a:fld>
            <a:endParaRPr lang="en-GB"/>
          </a:p>
        </p:txBody>
      </p:sp>
    </p:spTree>
    <p:extLst>
      <p:ext uri="{BB962C8B-B14F-4D97-AF65-F5344CB8AC3E}">
        <p14:creationId xmlns:p14="http://schemas.microsoft.com/office/powerpoint/2010/main" val="2552227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344CA5B-0E91-42BF-9254-3C2EAE308A1C}" type="datetimeFigureOut">
              <a:rPr lang="en-GB" smtClean="0"/>
              <a:t>10/06/2020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E67A5CA-6BBA-4387-B594-F5CCEC37E9E4}" type="slidenum">
              <a:rPr lang="en-GB" smtClean="0"/>
              <a:t>‹#›</a:t>
            </a:fld>
            <a:endParaRPr lang="en-GB"/>
          </a:p>
        </p:txBody>
      </p:sp>
    </p:spTree>
    <p:extLst>
      <p:ext uri="{BB962C8B-B14F-4D97-AF65-F5344CB8AC3E}">
        <p14:creationId xmlns:p14="http://schemas.microsoft.com/office/powerpoint/2010/main" val="2266708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344CA5B-0E91-42BF-9254-3C2EAE308A1C}" type="datetimeFigureOut">
              <a:rPr lang="en-GB" smtClean="0"/>
              <a:t>10/06/2020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E67A5CA-6BBA-4387-B594-F5CCEC37E9E4}" type="slidenum">
              <a:rPr lang="en-GB" smtClean="0"/>
              <a:t>‹#›</a:t>
            </a:fld>
            <a:endParaRPr lang="en-GB"/>
          </a:p>
        </p:txBody>
      </p:sp>
    </p:spTree>
    <p:extLst>
      <p:ext uri="{BB962C8B-B14F-4D97-AF65-F5344CB8AC3E}">
        <p14:creationId xmlns:p14="http://schemas.microsoft.com/office/powerpoint/2010/main" val="2899602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344CA5B-0E91-42BF-9254-3C2EAE308A1C}" type="datetimeFigureOut">
              <a:rPr lang="en-GB" smtClean="0"/>
              <a:t>10/06/2020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E67A5CA-6BBA-4387-B594-F5CCEC37E9E4}" type="slidenum">
              <a:rPr lang="en-GB" smtClean="0"/>
              <a:t>‹#›</a:t>
            </a:fld>
            <a:endParaRPr lang="en-GB"/>
          </a:p>
        </p:txBody>
      </p:sp>
    </p:spTree>
    <p:extLst>
      <p:ext uri="{BB962C8B-B14F-4D97-AF65-F5344CB8AC3E}">
        <p14:creationId xmlns:p14="http://schemas.microsoft.com/office/powerpoint/2010/main" val="3538983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344CA5B-0E91-42BF-9254-3C2EAE308A1C}" type="datetimeFigureOut">
              <a:rPr lang="en-GB" smtClean="0"/>
              <a:t>10/06/2020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E67A5CA-6BBA-4387-B594-F5CCEC37E9E4}" type="slidenum">
              <a:rPr lang="en-GB" smtClean="0"/>
              <a:t>‹#›</a:t>
            </a:fld>
            <a:endParaRPr lang="en-GB"/>
          </a:p>
        </p:txBody>
      </p:sp>
    </p:spTree>
    <p:extLst>
      <p:ext uri="{BB962C8B-B14F-4D97-AF65-F5344CB8AC3E}">
        <p14:creationId xmlns:p14="http://schemas.microsoft.com/office/powerpoint/2010/main" val="562753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44CA5B-0E91-42BF-9254-3C2EAE308A1C}" type="datetimeFigureOut">
              <a:rPr lang="en-GB" smtClean="0"/>
              <a:t>10/06/2020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E67A5CA-6BBA-4387-B594-F5CCEC37E9E4}" type="slidenum">
              <a:rPr lang="en-GB" smtClean="0"/>
              <a:t>‹#›</a:t>
            </a:fld>
            <a:endParaRPr lang="en-GB"/>
          </a:p>
        </p:txBody>
      </p:sp>
    </p:spTree>
    <p:extLst>
      <p:ext uri="{BB962C8B-B14F-4D97-AF65-F5344CB8AC3E}">
        <p14:creationId xmlns:p14="http://schemas.microsoft.com/office/powerpoint/2010/main" val="28946115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344CA5B-0E91-42BF-9254-3C2EAE308A1C}" type="datetimeFigureOut">
              <a:rPr lang="en-GB" smtClean="0"/>
              <a:t>10/06/2020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E67A5CA-6BBA-4387-B594-F5CCEC37E9E4}" type="slidenum">
              <a:rPr lang="en-GB" smtClean="0"/>
              <a:t>‹#›</a:t>
            </a:fld>
            <a:endParaRPr lang="en-GB"/>
          </a:p>
        </p:txBody>
      </p:sp>
    </p:spTree>
    <p:extLst>
      <p:ext uri="{BB962C8B-B14F-4D97-AF65-F5344CB8AC3E}">
        <p14:creationId xmlns:p14="http://schemas.microsoft.com/office/powerpoint/2010/main" val="2929860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344CA5B-0E91-42BF-9254-3C2EAE308A1C}" type="datetimeFigureOut">
              <a:rPr lang="en-GB" smtClean="0"/>
              <a:t>10/06/2020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E67A5CA-6BBA-4387-B594-F5CCEC37E9E4}" type="slidenum">
              <a:rPr lang="en-GB" smtClean="0"/>
              <a:t>‹#›</a:t>
            </a:fld>
            <a:endParaRPr lang="en-GB"/>
          </a:p>
        </p:txBody>
      </p:sp>
    </p:spTree>
    <p:extLst>
      <p:ext uri="{BB962C8B-B14F-4D97-AF65-F5344CB8AC3E}">
        <p14:creationId xmlns:p14="http://schemas.microsoft.com/office/powerpoint/2010/main" val="19093616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20000"/>
                <a:lumOff val="8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44CA5B-0E91-42BF-9254-3C2EAE308A1C}" type="datetimeFigureOut">
              <a:rPr lang="en-GB" smtClean="0"/>
              <a:t>10/06/2020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67A5CA-6BBA-4387-B594-F5CCEC37E9E4}" type="slidenum">
              <a:rPr lang="en-GB" smtClean="0"/>
              <a:t>‹#›</a:t>
            </a:fld>
            <a:endParaRPr lang="en-GB"/>
          </a:p>
        </p:txBody>
      </p:sp>
    </p:spTree>
    <p:extLst>
      <p:ext uri="{BB962C8B-B14F-4D97-AF65-F5344CB8AC3E}">
        <p14:creationId xmlns:p14="http://schemas.microsoft.com/office/powerpoint/2010/main" val="36951062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primaryhomeworkhelp.co.uk/greece/dailylife.htm" TargetMode="External"/><Relationship Id="rId2" Type="http://schemas.openxmlformats.org/officeDocument/2006/relationships/hyperlink" Target="https://www.bbc.co.uk/bitesize/topics/z87tn39/articles/zxytpv4" TargetMode="External"/><Relationship Id="rId1" Type="http://schemas.openxmlformats.org/officeDocument/2006/relationships/slideLayout" Target="../slideLayouts/slideLayout2.xml"/><Relationship Id="rId4" Type="http://schemas.openxmlformats.org/officeDocument/2006/relationships/hyperlink" Target="https://www.dkfindout.com/uk/history/ancient-greece/"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92141" y="3620071"/>
            <a:ext cx="9958647" cy="1754326"/>
          </a:xfrm>
          <a:prstGeom prst="rect">
            <a:avLst/>
          </a:prstGeom>
          <a:noFill/>
        </p:spPr>
        <p:txBody>
          <a:bodyPr wrap="square" rtlCol="0">
            <a:spAutoFit/>
          </a:bodyPr>
          <a:lstStyle/>
          <a:p>
            <a:pPr algn="ctr"/>
            <a:r>
              <a:rPr lang="en-GB" sz="5400" dirty="0" smtClean="0">
                <a:latin typeface="+mj-lt"/>
              </a:rPr>
              <a:t>This half term, we will be learning about the Ancient Greeks.</a:t>
            </a:r>
            <a:endParaRPr lang="en-GB" sz="5400" dirty="0">
              <a:latin typeface="+mj-lt"/>
            </a:endParaRPr>
          </a:p>
        </p:txBody>
      </p:sp>
      <p:sp>
        <p:nvSpPr>
          <p:cNvPr id="5" name="TextBox 4"/>
          <p:cNvSpPr txBox="1"/>
          <p:nvPr/>
        </p:nvSpPr>
        <p:spPr>
          <a:xfrm>
            <a:off x="985137" y="1937185"/>
            <a:ext cx="9958647" cy="1323439"/>
          </a:xfrm>
          <a:prstGeom prst="rect">
            <a:avLst/>
          </a:prstGeom>
          <a:noFill/>
        </p:spPr>
        <p:txBody>
          <a:bodyPr wrap="square" rtlCol="0">
            <a:spAutoFit/>
          </a:bodyPr>
          <a:lstStyle/>
          <a:p>
            <a:pPr algn="ctr"/>
            <a:r>
              <a:rPr lang="en-GB" sz="8000" b="1" dirty="0" smtClean="0">
                <a:latin typeface="+mj-lt"/>
              </a:rPr>
              <a:t>Year 4 - History</a:t>
            </a:r>
            <a:endParaRPr lang="en-GB" sz="8000" dirty="0">
              <a:latin typeface="+mj-lt"/>
            </a:endParaRPr>
          </a:p>
        </p:txBody>
      </p:sp>
    </p:spTree>
    <p:extLst>
      <p:ext uri="{BB962C8B-B14F-4D97-AF65-F5344CB8AC3E}">
        <p14:creationId xmlns:p14="http://schemas.microsoft.com/office/powerpoint/2010/main" val="20959393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20802" y="1302442"/>
            <a:ext cx="9958647" cy="923330"/>
          </a:xfrm>
          <a:prstGeom prst="rect">
            <a:avLst/>
          </a:prstGeom>
          <a:solidFill>
            <a:schemeClr val="accent2">
              <a:lumMod val="40000"/>
              <a:lumOff val="60000"/>
            </a:schemeClr>
          </a:solidFill>
          <a:ln w="38100">
            <a:solidFill>
              <a:schemeClr val="tx1"/>
            </a:solidFill>
          </a:ln>
        </p:spPr>
        <p:txBody>
          <a:bodyPr wrap="square" rtlCol="0">
            <a:spAutoFit/>
          </a:bodyPr>
          <a:lstStyle/>
          <a:p>
            <a:pPr algn="ctr"/>
            <a:r>
              <a:rPr lang="en-GB" sz="5400" b="1" dirty="0" smtClean="0">
                <a:latin typeface="+mj-lt"/>
              </a:rPr>
              <a:t>Where is Greece?</a:t>
            </a:r>
          </a:p>
        </p:txBody>
      </p:sp>
      <p:sp>
        <p:nvSpPr>
          <p:cNvPr id="6" name="TextBox 5"/>
          <p:cNvSpPr txBox="1"/>
          <p:nvPr/>
        </p:nvSpPr>
        <p:spPr>
          <a:xfrm>
            <a:off x="1067599" y="4806047"/>
            <a:ext cx="9958647" cy="923330"/>
          </a:xfrm>
          <a:prstGeom prst="rect">
            <a:avLst/>
          </a:prstGeom>
          <a:solidFill>
            <a:schemeClr val="accent6">
              <a:lumMod val="40000"/>
              <a:lumOff val="60000"/>
            </a:schemeClr>
          </a:solidFill>
          <a:ln w="38100">
            <a:solidFill>
              <a:schemeClr val="tx1"/>
            </a:solidFill>
          </a:ln>
        </p:spPr>
        <p:txBody>
          <a:bodyPr wrap="square" rtlCol="0">
            <a:spAutoFit/>
          </a:bodyPr>
          <a:lstStyle/>
          <a:p>
            <a:pPr algn="ctr"/>
            <a:r>
              <a:rPr lang="en-GB" sz="5400" b="1" dirty="0" smtClean="0">
                <a:latin typeface="+mj-lt"/>
              </a:rPr>
              <a:t>Have you ever been to Greece?</a:t>
            </a:r>
            <a:endParaRPr lang="en-GB" sz="5400" dirty="0">
              <a:latin typeface="+mj-lt"/>
            </a:endParaRPr>
          </a:p>
        </p:txBody>
      </p:sp>
      <p:sp>
        <p:nvSpPr>
          <p:cNvPr id="7" name="TextBox 6"/>
          <p:cNvSpPr txBox="1"/>
          <p:nvPr/>
        </p:nvSpPr>
        <p:spPr>
          <a:xfrm>
            <a:off x="119755" y="3127202"/>
            <a:ext cx="11760739" cy="923330"/>
          </a:xfrm>
          <a:prstGeom prst="rect">
            <a:avLst/>
          </a:prstGeom>
          <a:solidFill>
            <a:schemeClr val="accent4">
              <a:lumMod val="20000"/>
              <a:lumOff val="80000"/>
            </a:schemeClr>
          </a:solidFill>
          <a:ln w="38100">
            <a:solidFill>
              <a:schemeClr val="tx1"/>
            </a:solidFill>
          </a:ln>
        </p:spPr>
        <p:txBody>
          <a:bodyPr wrap="square" rtlCol="0">
            <a:spAutoFit/>
          </a:bodyPr>
          <a:lstStyle/>
          <a:p>
            <a:pPr algn="ctr"/>
            <a:r>
              <a:rPr lang="en-GB" sz="5400" b="1" dirty="0" smtClean="0">
                <a:latin typeface="+mj-lt"/>
              </a:rPr>
              <a:t>What do you already know about Greece?</a:t>
            </a:r>
            <a:endParaRPr lang="en-GB" sz="5400" dirty="0">
              <a:latin typeface="+mj-lt"/>
            </a:endParaRPr>
          </a:p>
        </p:txBody>
      </p:sp>
    </p:spTree>
    <p:extLst>
      <p:ext uri="{BB962C8B-B14F-4D97-AF65-F5344CB8AC3E}">
        <p14:creationId xmlns:p14="http://schemas.microsoft.com/office/powerpoint/2010/main" val="13495313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3452" y="74023"/>
            <a:ext cx="4249366" cy="850832"/>
          </a:xfrm>
        </p:spPr>
        <p:txBody>
          <a:bodyPr/>
          <a:lstStyle/>
          <a:p>
            <a:r>
              <a:rPr lang="en-GB" b="1" dirty="0" smtClean="0"/>
              <a:t>Where is Greece?</a:t>
            </a:r>
            <a:endParaRPr lang="en-GB" b="1" dirty="0"/>
          </a:p>
        </p:txBody>
      </p:sp>
      <p:pic>
        <p:nvPicPr>
          <p:cNvPr id="4" name="Picture 3"/>
          <p:cNvPicPr>
            <a:picLocks noChangeAspect="1"/>
          </p:cNvPicPr>
          <p:nvPr/>
        </p:nvPicPr>
        <p:blipFill rotWithShape="1">
          <a:blip r:embed="rId2"/>
          <a:srcRect t="1633" r="1713" b="1895"/>
          <a:stretch/>
        </p:blipFill>
        <p:spPr>
          <a:xfrm>
            <a:off x="1264558" y="1892014"/>
            <a:ext cx="3686821" cy="2257360"/>
          </a:xfrm>
          <a:prstGeom prst="rect">
            <a:avLst/>
          </a:prstGeom>
          <a:ln w="38100">
            <a:solidFill>
              <a:schemeClr val="tx1"/>
            </a:solidFill>
          </a:ln>
        </p:spPr>
      </p:pic>
      <p:pic>
        <p:nvPicPr>
          <p:cNvPr id="5" name="Picture 4"/>
          <p:cNvPicPr>
            <a:picLocks noChangeAspect="1"/>
          </p:cNvPicPr>
          <p:nvPr/>
        </p:nvPicPr>
        <p:blipFill rotWithShape="1">
          <a:blip r:embed="rId3"/>
          <a:srcRect l="2031" r="1493"/>
          <a:stretch/>
        </p:blipFill>
        <p:spPr>
          <a:xfrm>
            <a:off x="7974321" y="2644729"/>
            <a:ext cx="3712432" cy="3764371"/>
          </a:xfrm>
          <a:prstGeom prst="rect">
            <a:avLst/>
          </a:prstGeom>
          <a:ln w="38100">
            <a:solidFill>
              <a:schemeClr val="tx1"/>
            </a:solidFill>
          </a:ln>
        </p:spPr>
      </p:pic>
      <p:sp>
        <p:nvSpPr>
          <p:cNvPr id="6" name="Rectangle 5"/>
          <p:cNvSpPr/>
          <p:nvPr/>
        </p:nvSpPr>
        <p:spPr>
          <a:xfrm>
            <a:off x="293452" y="820767"/>
            <a:ext cx="7819416" cy="1077218"/>
          </a:xfrm>
          <a:prstGeom prst="rect">
            <a:avLst/>
          </a:prstGeom>
        </p:spPr>
        <p:txBody>
          <a:bodyPr wrap="square">
            <a:spAutoFit/>
          </a:bodyPr>
          <a:lstStyle/>
          <a:p>
            <a:r>
              <a:rPr lang="en-GB" sz="3200" dirty="0">
                <a:latin typeface="+mj-lt"/>
              </a:rPr>
              <a:t>Greece is a small country in south east </a:t>
            </a:r>
            <a:r>
              <a:rPr lang="en-GB" sz="3200" dirty="0" smtClean="0">
                <a:latin typeface="+mj-lt"/>
              </a:rPr>
              <a:t>Europe. </a:t>
            </a:r>
          </a:p>
          <a:p>
            <a:r>
              <a:rPr lang="en-GB" sz="3200" dirty="0" smtClean="0">
                <a:latin typeface="+mj-lt"/>
              </a:rPr>
              <a:t>It is a popular holiday destination.</a:t>
            </a:r>
            <a:endParaRPr lang="en-GB" sz="3200" dirty="0">
              <a:latin typeface="+mj-lt"/>
            </a:endParaRPr>
          </a:p>
        </p:txBody>
      </p:sp>
      <p:sp>
        <p:nvSpPr>
          <p:cNvPr id="7" name="Rectangle 6"/>
          <p:cNvSpPr/>
          <p:nvPr/>
        </p:nvSpPr>
        <p:spPr>
          <a:xfrm>
            <a:off x="132135" y="4143403"/>
            <a:ext cx="7737542" cy="2554545"/>
          </a:xfrm>
          <a:prstGeom prst="rect">
            <a:avLst/>
          </a:prstGeom>
        </p:spPr>
        <p:txBody>
          <a:bodyPr wrap="square">
            <a:spAutoFit/>
          </a:bodyPr>
          <a:lstStyle/>
          <a:p>
            <a:pPr algn="just"/>
            <a:r>
              <a:rPr lang="en-GB" sz="3200" dirty="0">
                <a:latin typeface="+mj-lt"/>
              </a:rPr>
              <a:t>Greece has an area of mainland, which is very mountainous, and hundreds of small islands dotted around in the Aegean and Ionian seas. The largest island is Crete which is in the Mediterranean Sea. </a:t>
            </a:r>
          </a:p>
        </p:txBody>
      </p:sp>
      <p:sp>
        <p:nvSpPr>
          <p:cNvPr id="8" name="Rectangle 7"/>
          <p:cNvSpPr/>
          <p:nvPr/>
        </p:nvSpPr>
        <p:spPr>
          <a:xfrm>
            <a:off x="6861242" y="1978969"/>
            <a:ext cx="5330758" cy="584775"/>
          </a:xfrm>
          <a:prstGeom prst="rect">
            <a:avLst/>
          </a:prstGeom>
        </p:spPr>
        <p:txBody>
          <a:bodyPr wrap="square">
            <a:spAutoFit/>
          </a:bodyPr>
          <a:lstStyle/>
          <a:p>
            <a:pPr algn="just"/>
            <a:r>
              <a:rPr lang="en-GB" sz="3200" dirty="0" smtClean="0">
                <a:latin typeface="+mj-lt"/>
              </a:rPr>
              <a:t>The capital of Greece is Athens.</a:t>
            </a:r>
            <a:endParaRPr lang="en-GB" sz="3200" dirty="0">
              <a:latin typeface="+mj-lt"/>
            </a:endParaRPr>
          </a:p>
        </p:txBody>
      </p:sp>
    </p:spTree>
    <p:extLst>
      <p:ext uri="{BB962C8B-B14F-4D97-AF65-F5344CB8AC3E}">
        <p14:creationId xmlns:p14="http://schemas.microsoft.com/office/powerpoint/2010/main" val="342282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1273" y="180300"/>
            <a:ext cx="10515600" cy="821649"/>
          </a:xfrm>
        </p:spPr>
        <p:txBody>
          <a:bodyPr>
            <a:noAutofit/>
          </a:bodyPr>
          <a:lstStyle/>
          <a:p>
            <a:r>
              <a:rPr lang="en-GB" sz="5400" dirty="0" smtClean="0"/>
              <a:t>Ancient Greece</a:t>
            </a:r>
            <a:endParaRPr lang="en-GB" sz="5400" dirty="0"/>
          </a:p>
        </p:txBody>
      </p:sp>
      <p:sp>
        <p:nvSpPr>
          <p:cNvPr id="3" name="Content Placeholder 2"/>
          <p:cNvSpPr>
            <a:spLocks noGrp="1"/>
          </p:cNvSpPr>
          <p:nvPr>
            <p:ph idx="1"/>
          </p:nvPr>
        </p:nvSpPr>
        <p:spPr>
          <a:xfrm>
            <a:off x="371273" y="1332690"/>
            <a:ext cx="11613204" cy="4591354"/>
          </a:xfrm>
        </p:spPr>
        <p:txBody>
          <a:bodyPr>
            <a:normAutofit/>
          </a:bodyPr>
          <a:lstStyle/>
          <a:p>
            <a:pPr marL="0" indent="0">
              <a:buNone/>
            </a:pPr>
            <a:r>
              <a:rPr lang="en-GB" sz="3600" dirty="0" smtClean="0">
                <a:latin typeface="+mj-lt"/>
              </a:rPr>
              <a:t>When we last did History, we learnt about the impact of the Roman Empire on North-West England.</a:t>
            </a:r>
          </a:p>
          <a:p>
            <a:pPr marL="0" indent="0">
              <a:buNone/>
            </a:pPr>
            <a:endParaRPr lang="en-GB" sz="3600" dirty="0" smtClean="0">
              <a:latin typeface="+mj-lt"/>
            </a:endParaRPr>
          </a:p>
          <a:p>
            <a:pPr marL="0" indent="0">
              <a:buNone/>
            </a:pPr>
            <a:r>
              <a:rPr lang="en-GB" sz="3600" dirty="0" smtClean="0">
                <a:latin typeface="+mj-lt"/>
              </a:rPr>
              <a:t>What can you remember about the Roman Empire timeline? Dig deep and pull the information from the back of your brain.</a:t>
            </a:r>
          </a:p>
          <a:p>
            <a:pPr marL="0" indent="0">
              <a:buNone/>
            </a:pPr>
            <a:endParaRPr lang="en-GB" sz="3600" dirty="0">
              <a:latin typeface="+mj-lt"/>
            </a:endParaRPr>
          </a:p>
          <a:p>
            <a:pPr marL="0" indent="0" algn="ctr">
              <a:buNone/>
            </a:pPr>
            <a:r>
              <a:rPr lang="en-GB" sz="3600" b="1" dirty="0" smtClean="0">
                <a:solidFill>
                  <a:srgbClr val="7030A0"/>
                </a:solidFill>
                <a:latin typeface="+mj-lt"/>
              </a:rPr>
              <a:t>Do you think the Ancient Greeks lived before, during or after the Romans? </a:t>
            </a:r>
            <a:endParaRPr lang="en-GB" sz="3600" b="1" dirty="0">
              <a:solidFill>
                <a:srgbClr val="7030A0"/>
              </a:solidFill>
              <a:latin typeface="+mj-lt"/>
            </a:endParaRPr>
          </a:p>
        </p:txBody>
      </p:sp>
    </p:spTree>
    <p:extLst>
      <p:ext uri="{BB962C8B-B14F-4D97-AF65-F5344CB8AC3E}">
        <p14:creationId xmlns:p14="http://schemas.microsoft.com/office/powerpoint/2010/main" val="10062984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 y="66310"/>
            <a:ext cx="10515600" cy="1009652"/>
          </a:xfrm>
        </p:spPr>
        <p:txBody>
          <a:bodyPr/>
          <a:lstStyle/>
          <a:p>
            <a:r>
              <a:rPr lang="en-GB" dirty="0" smtClean="0"/>
              <a:t>Timeline</a:t>
            </a:r>
            <a:endParaRPr lang="en-GB" dirty="0"/>
          </a:p>
        </p:txBody>
      </p:sp>
      <p:cxnSp>
        <p:nvCxnSpPr>
          <p:cNvPr id="6" name="Straight Arrow Connector 5"/>
          <p:cNvCxnSpPr/>
          <p:nvPr/>
        </p:nvCxnSpPr>
        <p:spPr>
          <a:xfrm>
            <a:off x="216138" y="2179962"/>
            <a:ext cx="11592560" cy="0"/>
          </a:xfrm>
          <a:prstGeom prst="straightConnector1">
            <a:avLst/>
          </a:prstGeom>
          <a:ln w="28575">
            <a:headEnd type="triangle"/>
            <a:tailEnd type="triangle"/>
          </a:ln>
        </p:spPr>
        <p:style>
          <a:lnRef idx="1">
            <a:schemeClr val="dk1"/>
          </a:lnRef>
          <a:fillRef idx="0">
            <a:schemeClr val="dk1"/>
          </a:fillRef>
          <a:effectRef idx="0">
            <a:schemeClr val="dk1"/>
          </a:effectRef>
          <a:fontRef idx="minor">
            <a:schemeClr val="tx1"/>
          </a:fontRef>
        </p:style>
      </p:cxnSp>
      <p:sp>
        <p:nvSpPr>
          <p:cNvPr id="9" name="TextBox 8"/>
          <p:cNvSpPr txBox="1"/>
          <p:nvPr/>
        </p:nvSpPr>
        <p:spPr>
          <a:xfrm>
            <a:off x="10561320" y="1261069"/>
            <a:ext cx="1507807" cy="646331"/>
          </a:xfrm>
          <a:prstGeom prst="rect">
            <a:avLst/>
          </a:prstGeom>
          <a:solidFill>
            <a:schemeClr val="bg1"/>
          </a:solidFill>
          <a:ln w="25400">
            <a:solidFill>
              <a:schemeClr val="tx1"/>
            </a:solidFill>
          </a:ln>
        </p:spPr>
        <p:txBody>
          <a:bodyPr wrap="square" rtlCol="0">
            <a:spAutoFit/>
          </a:bodyPr>
          <a:lstStyle/>
          <a:p>
            <a:pPr algn="ctr"/>
            <a:r>
              <a:rPr lang="en-GB" dirty="0" smtClean="0"/>
              <a:t>Modern Day </a:t>
            </a:r>
          </a:p>
          <a:p>
            <a:pPr algn="ctr"/>
            <a:r>
              <a:rPr lang="en-GB" dirty="0" smtClean="0"/>
              <a:t>2020</a:t>
            </a:r>
            <a:endParaRPr lang="en-GB" dirty="0"/>
          </a:p>
        </p:txBody>
      </p:sp>
      <p:sp>
        <p:nvSpPr>
          <p:cNvPr id="11" name="TextBox 10"/>
          <p:cNvSpPr txBox="1"/>
          <p:nvPr/>
        </p:nvSpPr>
        <p:spPr>
          <a:xfrm>
            <a:off x="3834051" y="975195"/>
            <a:ext cx="1696005" cy="923330"/>
          </a:xfrm>
          <a:prstGeom prst="rect">
            <a:avLst/>
          </a:prstGeom>
          <a:solidFill>
            <a:srgbClr val="FF8585"/>
          </a:solidFill>
          <a:ln w="25400">
            <a:solidFill>
              <a:schemeClr val="tx1"/>
            </a:solidFill>
          </a:ln>
        </p:spPr>
        <p:txBody>
          <a:bodyPr wrap="square" rtlCol="0">
            <a:spAutoFit/>
          </a:bodyPr>
          <a:lstStyle/>
          <a:p>
            <a:pPr algn="ctr"/>
            <a:r>
              <a:rPr lang="en-GB" b="1" dirty="0" smtClean="0"/>
              <a:t>800 BCE</a:t>
            </a:r>
          </a:p>
          <a:p>
            <a:pPr algn="ctr"/>
            <a:r>
              <a:rPr lang="en-GB" dirty="0" smtClean="0"/>
              <a:t>Start of Roman Empire</a:t>
            </a:r>
            <a:endParaRPr lang="en-GB" dirty="0"/>
          </a:p>
        </p:txBody>
      </p:sp>
      <p:sp>
        <p:nvSpPr>
          <p:cNvPr id="12" name="TextBox 11"/>
          <p:cNvSpPr txBox="1"/>
          <p:nvPr/>
        </p:nvSpPr>
        <p:spPr>
          <a:xfrm>
            <a:off x="7522726" y="175912"/>
            <a:ext cx="1507807" cy="923330"/>
          </a:xfrm>
          <a:prstGeom prst="rect">
            <a:avLst/>
          </a:prstGeom>
          <a:solidFill>
            <a:srgbClr val="FF8585"/>
          </a:solidFill>
          <a:ln w="25400">
            <a:solidFill>
              <a:schemeClr val="tx1"/>
            </a:solidFill>
          </a:ln>
        </p:spPr>
        <p:txBody>
          <a:bodyPr wrap="square" rtlCol="0">
            <a:spAutoFit/>
          </a:bodyPr>
          <a:lstStyle/>
          <a:p>
            <a:pPr algn="ctr"/>
            <a:r>
              <a:rPr lang="en-GB" b="1" dirty="0" smtClean="0"/>
              <a:t>419 CE</a:t>
            </a:r>
          </a:p>
          <a:p>
            <a:pPr algn="ctr"/>
            <a:r>
              <a:rPr lang="en-GB" dirty="0" smtClean="0"/>
              <a:t>End of Roman Empire</a:t>
            </a:r>
            <a:endParaRPr lang="en-GB" dirty="0"/>
          </a:p>
        </p:txBody>
      </p:sp>
      <p:cxnSp>
        <p:nvCxnSpPr>
          <p:cNvPr id="14" name="Straight Connector 13"/>
          <p:cNvCxnSpPr>
            <a:stCxn id="10" idx="2"/>
          </p:cNvCxnSpPr>
          <p:nvPr/>
        </p:nvCxnSpPr>
        <p:spPr>
          <a:xfrm>
            <a:off x="7344392" y="2080041"/>
            <a:ext cx="0"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16" name="Straight Connector 15"/>
          <p:cNvCxnSpPr/>
          <p:nvPr/>
        </p:nvCxnSpPr>
        <p:spPr>
          <a:xfrm>
            <a:off x="8276630" y="1097958"/>
            <a:ext cx="0" cy="1082004"/>
          </a:xfrm>
          <a:prstGeom prst="line">
            <a:avLst/>
          </a:prstGeom>
          <a:ln w="38100"/>
        </p:spPr>
        <p:style>
          <a:lnRef idx="1">
            <a:schemeClr val="dk1"/>
          </a:lnRef>
          <a:fillRef idx="0">
            <a:schemeClr val="dk1"/>
          </a:fillRef>
          <a:effectRef idx="0">
            <a:schemeClr val="dk1"/>
          </a:effectRef>
          <a:fontRef idx="minor">
            <a:schemeClr val="tx1"/>
          </a:fontRef>
        </p:style>
      </p:cxnSp>
      <p:cxnSp>
        <p:nvCxnSpPr>
          <p:cNvPr id="17" name="Straight Connector 16"/>
          <p:cNvCxnSpPr/>
          <p:nvPr/>
        </p:nvCxnSpPr>
        <p:spPr>
          <a:xfrm flipH="1">
            <a:off x="11694874" y="1895846"/>
            <a:ext cx="1" cy="276999"/>
          </a:xfrm>
          <a:prstGeom prst="line">
            <a:avLst/>
          </a:prstGeom>
          <a:ln w="38100"/>
        </p:spPr>
        <p:style>
          <a:lnRef idx="1">
            <a:schemeClr val="dk1"/>
          </a:lnRef>
          <a:fillRef idx="0">
            <a:schemeClr val="dk1"/>
          </a:fillRef>
          <a:effectRef idx="0">
            <a:schemeClr val="dk1"/>
          </a:effectRef>
          <a:fontRef idx="minor">
            <a:schemeClr val="tx1"/>
          </a:fontRef>
        </p:style>
      </p:cxnSp>
      <p:cxnSp>
        <p:nvCxnSpPr>
          <p:cNvPr id="18" name="Straight Connector 17"/>
          <p:cNvCxnSpPr/>
          <p:nvPr/>
        </p:nvCxnSpPr>
        <p:spPr>
          <a:xfrm flipH="1">
            <a:off x="4620139" y="1907401"/>
            <a:ext cx="1" cy="276999"/>
          </a:xfrm>
          <a:prstGeom prst="line">
            <a:avLst/>
          </a:prstGeom>
          <a:ln w="38100"/>
        </p:spPr>
        <p:style>
          <a:lnRef idx="1">
            <a:schemeClr val="dk1"/>
          </a:lnRef>
          <a:fillRef idx="0">
            <a:schemeClr val="dk1"/>
          </a:fillRef>
          <a:effectRef idx="0">
            <a:schemeClr val="dk1"/>
          </a:effectRef>
          <a:fontRef idx="minor">
            <a:schemeClr val="tx1"/>
          </a:fontRef>
        </p:style>
      </p:cxnSp>
      <p:cxnSp>
        <p:nvCxnSpPr>
          <p:cNvPr id="19" name="Straight Connector 18"/>
          <p:cNvCxnSpPr/>
          <p:nvPr/>
        </p:nvCxnSpPr>
        <p:spPr>
          <a:xfrm flipH="1">
            <a:off x="7173674" y="2207751"/>
            <a:ext cx="1" cy="276999"/>
          </a:xfrm>
          <a:prstGeom prst="line">
            <a:avLst/>
          </a:prstGeom>
          <a:ln w="38100"/>
        </p:spPr>
        <p:style>
          <a:lnRef idx="1">
            <a:schemeClr val="dk1"/>
          </a:lnRef>
          <a:fillRef idx="0">
            <a:schemeClr val="dk1"/>
          </a:fillRef>
          <a:effectRef idx="0">
            <a:schemeClr val="dk1"/>
          </a:effectRef>
          <a:fontRef idx="minor">
            <a:schemeClr val="tx1"/>
          </a:fontRef>
        </p:style>
      </p:cxnSp>
      <p:cxnSp>
        <p:nvCxnSpPr>
          <p:cNvPr id="20" name="Straight Connector 19"/>
          <p:cNvCxnSpPr/>
          <p:nvPr/>
        </p:nvCxnSpPr>
        <p:spPr>
          <a:xfrm flipH="1">
            <a:off x="1038500" y="2195956"/>
            <a:ext cx="1" cy="276999"/>
          </a:xfrm>
          <a:prstGeom prst="line">
            <a:avLst/>
          </a:prstGeom>
          <a:ln w="38100"/>
        </p:spPr>
        <p:style>
          <a:lnRef idx="1">
            <a:schemeClr val="dk1"/>
          </a:lnRef>
          <a:fillRef idx="0">
            <a:schemeClr val="dk1"/>
          </a:fillRef>
          <a:effectRef idx="0">
            <a:schemeClr val="dk1"/>
          </a:effectRef>
          <a:fontRef idx="minor">
            <a:schemeClr val="tx1"/>
          </a:fontRef>
        </p:style>
      </p:cxnSp>
      <p:sp>
        <p:nvSpPr>
          <p:cNvPr id="21" name="TextBox 20"/>
          <p:cNvSpPr txBox="1"/>
          <p:nvPr/>
        </p:nvSpPr>
        <p:spPr>
          <a:xfrm>
            <a:off x="216138" y="2470276"/>
            <a:ext cx="2611002" cy="923330"/>
          </a:xfrm>
          <a:prstGeom prst="rect">
            <a:avLst/>
          </a:prstGeom>
          <a:solidFill>
            <a:schemeClr val="accent4">
              <a:lumMod val="40000"/>
              <a:lumOff val="60000"/>
            </a:schemeClr>
          </a:solidFill>
          <a:ln w="25400">
            <a:solidFill>
              <a:schemeClr val="tx1"/>
            </a:solidFill>
          </a:ln>
        </p:spPr>
        <p:txBody>
          <a:bodyPr wrap="square" rtlCol="0">
            <a:spAutoFit/>
          </a:bodyPr>
          <a:lstStyle/>
          <a:p>
            <a:pPr algn="ctr"/>
            <a:r>
              <a:rPr lang="en-GB" b="1" dirty="0" smtClean="0"/>
              <a:t>2200 BCE</a:t>
            </a:r>
          </a:p>
          <a:p>
            <a:pPr algn="ctr"/>
            <a:r>
              <a:rPr lang="en-GB" dirty="0" smtClean="0"/>
              <a:t>Start of Greek civilisation – The Minoans</a:t>
            </a:r>
            <a:endParaRPr lang="en-GB" dirty="0"/>
          </a:p>
        </p:txBody>
      </p:sp>
      <p:sp>
        <p:nvSpPr>
          <p:cNvPr id="23" name="TextBox 22"/>
          <p:cNvSpPr txBox="1"/>
          <p:nvPr/>
        </p:nvSpPr>
        <p:spPr>
          <a:xfrm>
            <a:off x="5868173" y="2500609"/>
            <a:ext cx="2611002" cy="923330"/>
          </a:xfrm>
          <a:prstGeom prst="rect">
            <a:avLst/>
          </a:prstGeom>
          <a:solidFill>
            <a:schemeClr val="accent4">
              <a:lumMod val="40000"/>
              <a:lumOff val="60000"/>
            </a:schemeClr>
          </a:solidFill>
          <a:ln w="25400">
            <a:solidFill>
              <a:schemeClr val="tx1"/>
            </a:solidFill>
          </a:ln>
        </p:spPr>
        <p:txBody>
          <a:bodyPr wrap="square" rtlCol="0">
            <a:spAutoFit/>
          </a:bodyPr>
          <a:lstStyle/>
          <a:p>
            <a:pPr algn="ctr"/>
            <a:r>
              <a:rPr lang="en-GB" b="1" dirty="0" smtClean="0"/>
              <a:t>31 BCE</a:t>
            </a:r>
          </a:p>
          <a:p>
            <a:pPr algn="ctr"/>
            <a:r>
              <a:rPr lang="en-GB" dirty="0" smtClean="0"/>
              <a:t>Approximate end of Ancient Greek civilisation.</a:t>
            </a:r>
            <a:endParaRPr lang="en-GB" dirty="0"/>
          </a:p>
        </p:txBody>
      </p:sp>
      <p:sp>
        <p:nvSpPr>
          <p:cNvPr id="24" name="TextBox 23"/>
          <p:cNvSpPr txBox="1"/>
          <p:nvPr/>
        </p:nvSpPr>
        <p:spPr>
          <a:xfrm>
            <a:off x="216138" y="3610866"/>
            <a:ext cx="11852989" cy="2862322"/>
          </a:xfrm>
          <a:prstGeom prst="rect">
            <a:avLst/>
          </a:prstGeom>
          <a:solidFill>
            <a:schemeClr val="accent4">
              <a:lumMod val="40000"/>
              <a:lumOff val="60000"/>
            </a:schemeClr>
          </a:solidFill>
          <a:ln w="25400">
            <a:solidFill>
              <a:schemeClr val="tx1"/>
            </a:solidFill>
          </a:ln>
        </p:spPr>
        <p:txBody>
          <a:bodyPr wrap="square" rtlCol="0">
            <a:spAutoFit/>
          </a:bodyPr>
          <a:lstStyle/>
          <a:p>
            <a:r>
              <a:rPr lang="en-GB" sz="2000" dirty="0" smtClean="0">
                <a:latin typeface="+mj-lt"/>
              </a:rPr>
              <a:t>Remember, we count backwards on the </a:t>
            </a:r>
            <a:r>
              <a:rPr lang="en-GB" sz="2000" b="1" i="1" dirty="0" smtClean="0">
                <a:latin typeface="+mj-lt"/>
              </a:rPr>
              <a:t>BCE</a:t>
            </a:r>
            <a:r>
              <a:rPr lang="en-GB" sz="2000" dirty="0" smtClean="0">
                <a:latin typeface="+mj-lt"/>
              </a:rPr>
              <a:t> timeline so the bigger the number, the further back in history the event happened.</a:t>
            </a:r>
            <a:r>
              <a:rPr lang="en-GB" sz="2000" dirty="0">
                <a:latin typeface="+mj-lt"/>
              </a:rPr>
              <a:t> There were 4 main periods of the Greek </a:t>
            </a:r>
            <a:r>
              <a:rPr lang="en-GB" sz="2000" dirty="0" smtClean="0">
                <a:latin typeface="+mj-lt"/>
              </a:rPr>
              <a:t>Empire: </a:t>
            </a:r>
          </a:p>
          <a:p>
            <a:endParaRPr lang="en-GB" sz="2000" dirty="0">
              <a:latin typeface="+mj-lt"/>
            </a:endParaRPr>
          </a:p>
          <a:p>
            <a:pPr marL="285750" indent="-285750">
              <a:buFont typeface="Arial" panose="020B0604020202020204" pitchFamily="34" charset="0"/>
              <a:buChar char="•"/>
            </a:pPr>
            <a:r>
              <a:rPr lang="en-GB" sz="2000" b="1" dirty="0" smtClean="0">
                <a:latin typeface="+mj-lt"/>
              </a:rPr>
              <a:t>The Greek Dark Ages </a:t>
            </a:r>
            <a:r>
              <a:rPr lang="en-GB" sz="2000" dirty="0" smtClean="0">
                <a:latin typeface="+mj-lt"/>
              </a:rPr>
              <a:t>–  </a:t>
            </a:r>
            <a:r>
              <a:rPr lang="en-GB" sz="2000" b="1" i="1" dirty="0" smtClean="0">
                <a:latin typeface="+mj-lt"/>
              </a:rPr>
              <a:t>2200 – 800 BCE - </a:t>
            </a:r>
            <a:r>
              <a:rPr lang="en-GB" sz="2000" dirty="0" smtClean="0">
                <a:latin typeface="+mj-lt"/>
              </a:rPr>
              <a:t>The </a:t>
            </a:r>
            <a:r>
              <a:rPr lang="en-GB" sz="2000" dirty="0">
                <a:latin typeface="+mj-lt"/>
              </a:rPr>
              <a:t>Minoan and Mycenaean </a:t>
            </a:r>
            <a:r>
              <a:rPr lang="en-GB" sz="2000" dirty="0" smtClean="0">
                <a:latin typeface="+mj-lt"/>
              </a:rPr>
              <a:t>civilisations.</a:t>
            </a:r>
          </a:p>
          <a:p>
            <a:pPr marL="285750" indent="-285750">
              <a:buFont typeface="Arial" panose="020B0604020202020204" pitchFamily="34" charset="0"/>
              <a:buChar char="•"/>
            </a:pPr>
            <a:r>
              <a:rPr lang="en-GB" sz="2000" b="1" dirty="0" smtClean="0">
                <a:latin typeface="+mj-lt"/>
              </a:rPr>
              <a:t>The Archaic Period </a:t>
            </a:r>
            <a:r>
              <a:rPr lang="en-GB" sz="2000" dirty="0" smtClean="0">
                <a:latin typeface="+mj-lt"/>
              </a:rPr>
              <a:t>-  </a:t>
            </a:r>
            <a:r>
              <a:rPr lang="en-GB" sz="2000" b="1" i="1" dirty="0" smtClean="0">
                <a:latin typeface="+mj-lt"/>
              </a:rPr>
              <a:t>800-500 BCE </a:t>
            </a:r>
            <a:r>
              <a:rPr lang="en-GB" sz="2000" dirty="0" smtClean="0">
                <a:latin typeface="+mj-lt"/>
              </a:rPr>
              <a:t>– First Olympic Games held.</a:t>
            </a:r>
          </a:p>
          <a:p>
            <a:pPr marL="285750" indent="-285750">
              <a:buFont typeface="Arial" panose="020B0604020202020204" pitchFamily="34" charset="0"/>
              <a:buChar char="•"/>
            </a:pPr>
            <a:r>
              <a:rPr lang="en-GB" sz="2000" b="1" dirty="0" smtClean="0">
                <a:latin typeface="+mj-lt"/>
              </a:rPr>
              <a:t>The Classical Period </a:t>
            </a:r>
            <a:r>
              <a:rPr lang="en-GB" sz="2000" dirty="0" smtClean="0">
                <a:latin typeface="+mj-lt"/>
              </a:rPr>
              <a:t>– </a:t>
            </a:r>
            <a:r>
              <a:rPr lang="en-GB" sz="2000" b="1" i="1" dirty="0" smtClean="0">
                <a:latin typeface="+mj-lt"/>
              </a:rPr>
              <a:t>500 – 323 BCE </a:t>
            </a:r>
            <a:r>
              <a:rPr lang="en-GB" sz="2000" dirty="0" smtClean="0">
                <a:latin typeface="+mj-lt"/>
              </a:rPr>
              <a:t>– The Greeks built fantastic temples, made scientific discoveries, wrote plays and set up the first proper democracy.</a:t>
            </a:r>
            <a:r>
              <a:rPr lang="en-GB" sz="2000" dirty="0">
                <a:latin typeface="+mj-lt"/>
              </a:rPr>
              <a:t> </a:t>
            </a:r>
            <a:r>
              <a:rPr lang="en-GB" sz="2000" dirty="0" smtClean="0">
                <a:latin typeface="+mj-lt"/>
              </a:rPr>
              <a:t> Alexander </a:t>
            </a:r>
            <a:r>
              <a:rPr lang="en-GB" sz="2000" dirty="0">
                <a:latin typeface="+mj-lt"/>
              </a:rPr>
              <a:t>the Great.</a:t>
            </a:r>
          </a:p>
          <a:p>
            <a:pPr marL="342900" indent="-342900">
              <a:buFont typeface="Arial" panose="020B0604020202020204" pitchFamily="34" charset="0"/>
              <a:buChar char="•"/>
            </a:pPr>
            <a:r>
              <a:rPr lang="en-GB" sz="2000" b="1" dirty="0" smtClean="0">
                <a:latin typeface="+mj-lt"/>
              </a:rPr>
              <a:t>The Hellenistic Period </a:t>
            </a:r>
            <a:r>
              <a:rPr lang="en-GB" sz="2000" dirty="0" smtClean="0">
                <a:latin typeface="+mj-lt"/>
              </a:rPr>
              <a:t>– </a:t>
            </a:r>
            <a:r>
              <a:rPr lang="en-GB" sz="2000" b="1" i="1" dirty="0" smtClean="0">
                <a:latin typeface="+mj-lt"/>
              </a:rPr>
              <a:t>323-30 BCE </a:t>
            </a:r>
            <a:r>
              <a:rPr lang="en-GB" sz="2000" dirty="0" smtClean="0">
                <a:latin typeface="+mj-lt"/>
              </a:rPr>
              <a:t>– The death of Alexander the Great and the emergence of the Roman Empire</a:t>
            </a:r>
            <a:endParaRPr lang="en-GB" dirty="0"/>
          </a:p>
        </p:txBody>
      </p:sp>
      <p:grpSp>
        <p:nvGrpSpPr>
          <p:cNvPr id="5" name="Group 4"/>
          <p:cNvGrpSpPr/>
          <p:nvPr/>
        </p:nvGrpSpPr>
        <p:grpSpPr>
          <a:xfrm>
            <a:off x="6590488" y="1156711"/>
            <a:ext cx="1507807" cy="1056912"/>
            <a:chOff x="6590488" y="1148002"/>
            <a:chExt cx="1507807" cy="1056912"/>
          </a:xfrm>
        </p:grpSpPr>
        <p:sp>
          <p:nvSpPr>
            <p:cNvPr id="10" name="TextBox 9"/>
            <p:cNvSpPr txBox="1"/>
            <p:nvPr/>
          </p:nvSpPr>
          <p:spPr>
            <a:xfrm>
              <a:off x="6590488" y="1148002"/>
              <a:ext cx="1507807" cy="923330"/>
            </a:xfrm>
            <a:prstGeom prst="rect">
              <a:avLst/>
            </a:prstGeom>
            <a:solidFill>
              <a:schemeClr val="bg1"/>
            </a:solidFill>
            <a:ln w="25400">
              <a:solidFill>
                <a:schemeClr val="tx1"/>
              </a:solidFill>
            </a:ln>
          </p:spPr>
          <p:txBody>
            <a:bodyPr wrap="square" rtlCol="0">
              <a:spAutoFit/>
            </a:bodyPr>
            <a:lstStyle/>
            <a:p>
              <a:pPr algn="ctr"/>
              <a:r>
                <a:rPr lang="en-GB" dirty="0" smtClean="0"/>
                <a:t>1 CE</a:t>
              </a:r>
            </a:p>
            <a:p>
              <a:pPr algn="ctr"/>
              <a:r>
                <a:rPr lang="en-GB" dirty="0" smtClean="0"/>
                <a:t>Birth </a:t>
              </a:r>
              <a:r>
                <a:rPr lang="en-GB" dirty="0" smtClean="0"/>
                <a:t>of Jesus Christ</a:t>
              </a:r>
            </a:p>
          </p:txBody>
        </p:sp>
        <p:cxnSp>
          <p:nvCxnSpPr>
            <p:cNvPr id="22" name="Straight Connector 21"/>
            <p:cNvCxnSpPr>
              <a:stCxn id="10" idx="2"/>
            </p:cNvCxnSpPr>
            <p:nvPr/>
          </p:nvCxnSpPr>
          <p:spPr>
            <a:xfrm>
              <a:off x="7344392" y="2071332"/>
              <a:ext cx="0" cy="133582"/>
            </a:xfrm>
            <a:prstGeom prst="line">
              <a:avLst/>
            </a:prstGeom>
            <a:ln w="38100"/>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220927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2" grpId="0" animBg="1"/>
      <p:bldP spid="21" grpId="0" animBg="1"/>
      <p:bldP spid="23" grpId="0" animBg="1"/>
      <p:bldP spid="2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1743" y="95159"/>
            <a:ext cx="10515600" cy="1325563"/>
          </a:xfrm>
        </p:spPr>
        <p:txBody>
          <a:bodyPr>
            <a:noAutofit/>
          </a:bodyPr>
          <a:lstStyle/>
          <a:p>
            <a:r>
              <a:rPr lang="en-GB" sz="4800" dirty="0" smtClean="0"/>
              <a:t>Lands conquered by Alexander the Great</a:t>
            </a:r>
            <a:endParaRPr lang="en-GB" sz="4800" dirty="0"/>
          </a:p>
        </p:txBody>
      </p:sp>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2524"/>
          <a:stretch/>
        </p:blipFill>
        <p:spPr>
          <a:xfrm>
            <a:off x="2263139" y="1356224"/>
            <a:ext cx="9031877" cy="5201331"/>
          </a:xfrm>
          <a:prstGeom prst="rect">
            <a:avLst/>
          </a:prstGeom>
        </p:spPr>
      </p:pic>
      <p:sp>
        <p:nvSpPr>
          <p:cNvPr id="6" name="Oval 5"/>
          <p:cNvSpPr/>
          <p:nvPr/>
        </p:nvSpPr>
        <p:spPr>
          <a:xfrm>
            <a:off x="2525486" y="2673530"/>
            <a:ext cx="923108" cy="119307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Straight Arrow Connector 7"/>
          <p:cNvCxnSpPr/>
          <p:nvPr/>
        </p:nvCxnSpPr>
        <p:spPr>
          <a:xfrm>
            <a:off x="1079863" y="2403566"/>
            <a:ext cx="1445623" cy="653143"/>
          </a:xfrm>
          <a:prstGeom prst="straightConnector1">
            <a:avLst/>
          </a:prstGeom>
          <a:ln w="38100">
            <a:solidFill>
              <a:srgbClr val="FF0000"/>
            </a:solidFill>
            <a:tailEnd type="triangle"/>
          </a:ln>
        </p:spPr>
        <p:style>
          <a:lnRef idx="1">
            <a:schemeClr val="dk1"/>
          </a:lnRef>
          <a:fillRef idx="0">
            <a:schemeClr val="dk1"/>
          </a:fillRef>
          <a:effectRef idx="0">
            <a:schemeClr val="dk1"/>
          </a:effectRef>
          <a:fontRef idx="minor">
            <a:schemeClr val="tx1"/>
          </a:fontRef>
        </p:style>
      </p:cxnSp>
      <p:sp>
        <p:nvSpPr>
          <p:cNvPr id="9" name="TextBox 8"/>
          <p:cNvSpPr txBox="1"/>
          <p:nvPr/>
        </p:nvSpPr>
        <p:spPr>
          <a:xfrm>
            <a:off x="187778" y="1757235"/>
            <a:ext cx="1384663" cy="646331"/>
          </a:xfrm>
          <a:prstGeom prst="rect">
            <a:avLst/>
          </a:prstGeom>
          <a:noFill/>
          <a:ln w="38100">
            <a:solidFill>
              <a:srgbClr val="FF0000"/>
            </a:solidFill>
          </a:ln>
        </p:spPr>
        <p:txBody>
          <a:bodyPr wrap="square" rtlCol="0">
            <a:spAutoFit/>
          </a:bodyPr>
          <a:lstStyle/>
          <a:p>
            <a:r>
              <a:rPr lang="en-GB" dirty="0" smtClean="0"/>
              <a:t>Modern day Greece</a:t>
            </a:r>
            <a:endParaRPr lang="en-GB" dirty="0"/>
          </a:p>
        </p:txBody>
      </p:sp>
    </p:spTree>
    <p:extLst>
      <p:ext uri="{BB962C8B-B14F-4D97-AF65-F5344CB8AC3E}">
        <p14:creationId xmlns:p14="http://schemas.microsoft.com/office/powerpoint/2010/main" val="27638070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1545" y="145915"/>
            <a:ext cx="10515600" cy="891770"/>
          </a:xfrm>
        </p:spPr>
        <p:txBody>
          <a:bodyPr/>
          <a:lstStyle/>
          <a:p>
            <a:r>
              <a:rPr lang="en-GB" dirty="0" smtClean="0"/>
              <a:t>The Ancient Greeks</a:t>
            </a:r>
            <a:endParaRPr lang="en-GB" dirty="0"/>
          </a:p>
        </p:txBody>
      </p:sp>
      <p:sp>
        <p:nvSpPr>
          <p:cNvPr id="3" name="Content Placeholder 2"/>
          <p:cNvSpPr>
            <a:spLocks noGrp="1"/>
          </p:cNvSpPr>
          <p:nvPr>
            <p:ph idx="1"/>
          </p:nvPr>
        </p:nvSpPr>
        <p:spPr>
          <a:xfrm>
            <a:off x="361544" y="1037686"/>
            <a:ext cx="11360285" cy="2078161"/>
          </a:xfrm>
        </p:spPr>
        <p:txBody>
          <a:bodyPr>
            <a:normAutofit/>
          </a:bodyPr>
          <a:lstStyle/>
          <a:p>
            <a:pPr marL="0" indent="0" algn="just">
              <a:buNone/>
            </a:pPr>
            <a:r>
              <a:rPr lang="en-GB" sz="2400" dirty="0">
                <a:latin typeface="+mj-lt"/>
              </a:rPr>
              <a:t>There was never one country called ‘ancient Greece’. Instead, Greece was divided up into small </a:t>
            </a:r>
            <a:r>
              <a:rPr lang="en-GB" sz="2400" b="1" dirty="0">
                <a:latin typeface="+mj-lt"/>
              </a:rPr>
              <a:t>city-states</a:t>
            </a:r>
            <a:r>
              <a:rPr lang="en-GB" sz="2400" dirty="0">
                <a:latin typeface="+mj-lt"/>
              </a:rPr>
              <a:t>, like Athens, Sparta, Corinth and Olympia</a:t>
            </a:r>
            <a:r>
              <a:rPr lang="en-GB" sz="2400" dirty="0" smtClean="0">
                <a:latin typeface="+mj-lt"/>
              </a:rPr>
              <a:t>.</a:t>
            </a:r>
          </a:p>
          <a:p>
            <a:pPr marL="0" indent="0" algn="just">
              <a:buNone/>
            </a:pPr>
            <a:endParaRPr lang="en-GB" sz="1200" dirty="0">
              <a:latin typeface="+mj-lt"/>
            </a:endParaRPr>
          </a:p>
          <a:p>
            <a:pPr marL="0" indent="0" algn="just">
              <a:buNone/>
            </a:pPr>
            <a:r>
              <a:rPr lang="en-GB" sz="2400" dirty="0">
                <a:latin typeface="+mj-lt"/>
              </a:rPr>
              <a:t>Each city-state ruled itself. They had their own governments, laws and army. So, ancient Greeks living in Sparta considered themselves Spartan first, and Greek second</a:t>
            </a:r>
            <a:r>
              <a:rPr lang="en-GB" sz="2400" dirty="0" smtClean="0">
                <a:latin typeface="+mj-lt"/>
              </a:rPr>
              <a:t>.</a:t>
            </a:r>
          </a:p>
        </p:txBody>
      </p:sp>
      <p:pic>
        <p:nvPicPr>
          <p:cNvPr id="4" name="Picture 3"/>
          <p:cNvPicPr>
            <a:picLocks noChangeAspect="1"/>
          </p:cNvPicPr>
          <p:nvPr/>
        </p:nvPicPr>
        <p:blipFill>
          <a:blip r:embed="rId2"/>
          <a:stretch>
            <a:fillRect/>
          </a:stretch>
        </p:blipFill>
        <p:spPr>
          <a:xfrm>
            <a:off x="361543" y="3115847"/>
            <a:ext cx="3411470" cy="3618226"/>
          </a:xfrm>
          <a:prstGeom prst="rect">
            <a:avLst/>
          </a:prstGeom>
        </p:spPr>
      </p:pic>
      <p:sp>
        <p:nvSpPr>
          <p:cNvPr id="5" name="Rectangle 4"/>
          <p:cNvSpPr/>
          <p:nvPr/>
        </p:nvSpPr>
        <p:spPr>
          <a:xfrm>
            <a:off x="3847289" y="3401466"/>
            <a:ext cx="8344711" cy="3046988"/>
          </a:xfrm>
          <a:prstGeom prst="rect">
            <a:avLst/>
          </a:prstGeom>
        </p:spPr>
        <p:txBody>
          <a:bodyPr wrap="square">
            <a:spAutoFit/>
          </a:bodyPr>
          <a:lstStyle/>
          <a:p>
            <a:pPr algn="just"/>
            <a:r>
              <a:rPr lang="en-GB" sz="2400" dirty="0">
                <a:latin typeface="+mj-lt"/>
              </a:rPr>
              <a:t>Famously, the city-states didn’t get on very well and often fought each other. However, sometimes they joined together to fight against a bigger enemy, like the </a:t>
            </a:r>
            <a:r>
              <a:rPr lang="en-GB" sz="2400" b="1" dirty="0">
                <a:latin typeface="+mj-lt"/>
              </a:rPr>
              <a:t>Persian Empire.</a:t>
            </a:r>
            <a:endParaRPr lang="en-GB" sz="2400" dirty="0">
              <a:latin typeface="+mj-lt"/>
            </a:endParaRPr>
          </a:p>
          <a:p>
            <a:pPr algn="just"/>
            <a:endParaRPr lang="en-GB" sz="2400" dirty="0">
              <a:latin typeface="+mj-lt"/>
            </a:endParaRPr>
          </a:p>
          <a:p>
            <a:pPr algn="just"/>
            <a:r>
              <a:rPr lang="en-GB" sz="2400" dirty="0">
                <a:latin typeface="+mj-lt"/>
              </a:rPr>
              <a:t>Only a very powerful ruler could control all Greece. One man did in the 300s </a:t>
            </a:r>
            <a:r>
              <a:rPr lang="en-GB" sz="2400" dirty="0" smtClean="0">
                <a:latin typeface="+mj-lt"/>
              </a:rPr>
              <a:t>BCE. </a:t>
            </a:r>
            <a:r>
              <a:rPr lang="en-GB" sz="2400" dirty="0">
                <a:latin typeface="+mj-lt"/>
              </a:rPr>
              <a:t>He was </a:t>
            </a:r>
            <a:r>
              <a:rPr lang="en-GB" sz="2400" b="1" dirty="0">
                <a:latin typeface="+mj-lt"/>
              </a:rPr>
              <a:t>Alexander the Great</a:t>
            </a:r>
            <a:r>
              <a:rPr lang="en-GB" sz="2400" dirty="0">
                <a:latin typeface="+mj-lt"/>
              </a:rPr>
              <a:t>, from Macedonia. Alexander led his army to conquer an empire that stretched as far as Afghanistan and India.</a:t>
            </a:r>
          </a:p>
        </p:txBody>
      </p:sp>
    </p:spTree>
    <p:extLst>
      <p:ext uri="{BB962C8B-B14F-4D97-AF65-F5344CB8AC3E}">
        <p14:creationId xmlns:p14="http://schemas.microsoft.com/office/powerpoint/2010/main" val="7296361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009" y="365125"/>
            <a:ext cx="11977991" cy="1325563"/>
          </a:xfrm>
        </p:spPr>
        <p:txBody>
          <a:bodyPr>
            <a:normAutofit fontScale="90000"/>
          </a:bodyPr>
          <a:lstStyle/>
          <a:p>
            <a:r>
              <a:rPr lang="en-GB" sz="4000" dirty="0" smtClean="0"/>
              <a:t>There is an enormous amount of information available about the ancient Greeks. Here are some websites you might like to look at to find out more:</a:t>
            </a:r>
            <a:endParaRPr lang="en-GB" sz="4000" dirty="0"/>
          </a:p>
        </p:txBody>
      </p:sp>
      <p:sp>
        <p:nvSpPr>
          <p:cNvPr id="3" name="Content Placeholder 2"/>
          <p:cNvSpPr>
            <a:spLocks noGrp="1"/>
          </p:cNvSpPr>
          <p:nvPr>
            <p:ph idx="1"/>
          </p:nvPr>
        </p:nvSpPr>
        <p:spPr>
          <a:xfrm>
            <a:off x="945204" y="2146638"/>
            <a:ext cx="10515600" cy="2720002"/>
          </a:xfrm>
        </p:spPr>
        <p:txBody>
          <a:bodyPr/>
          <a:lstStyle/>
          <a:p>
            <a:pPr marL="0" indent="0">
              <a:buNone/>
            </a:pPr>
            <a:r>
              <a:rPr lang="en-GB" dirty="0">
                <a:hlinkClick r:id="rId2"/>
              </a:rPr>
              <a:t>https://</a:t>
            </a:r>
            <a:r>
              <a:rPr lang="en-GB" dirty="0" smtClean="0">
                <a:hlinkClick r:id="rId2"/>
              </a:rPr>
              <a:t>www.bbc.co.uk/bitesize/topics/z87tn39/articles/zxytpv4</a:t>
            </a:r>
            <a:endParaRPr lang="en-GB" dirty="0" smtClean="0"/>
          </a:p>
          <a:p>
            <a:pPr marL="0" indent="0">
              <a:buNone/>
            </a:pPr>
            <a:endParaRPr lang="en-GB" dirty="0"/>
          </a:p>
          <a:p>
            <a:pPr marL="0" indent="0">
              <a:buNone/>
            </a:pPr>
            <a:r>
              <a:rPr lang="en-GB" dirty="0">
                <a:hlinkClick r:id="rId3"/>
              </a:rPr>
              <a:t>http://</a:t>
            </a:r>
            <a:r>
              <a:rPr lang="en-GB" dirty="0" smtClean="0">
                <a:hlinkClick r:id="rId3"/>
              </a:rPr>
              <a:t>www.primaryhomeworkhelp.co.uk/greece/dailylife.htm</a:t>
            </a:r>
            <a:r>
              <a:rPr lang="en-GB" dirty="0" smtClean="0"/>
              <a:t> </a:t>
            </a:r>
          </a:p>
          <a:p>
            <a:pPr marL="0" indent="0">
              <a:buNone/>
            </a:pPr>
            <a:endParaRPr lang="en-GB" dirty="0"/>
          </a:p>
          <a:p>
            <a:pPr marL="0" indent="0">
              <a:buNone/>
            </a:pPr>
            <a:r>
              <a:rPr lang="en-GB" dirty="0">
                <a:hlinkClick r:id="rId4"/>
              </a:rPr>
              <a:t>https://www.dkfindout.com/uk/history/ancient-greece</a:t>
            </a:r>
            <a:r>
              <a:rPr lang="en-GB" dirty="0" smtClean="0">
                <a:hlinkClick r:id="rId4"/>
              </a:rPr>
              <a:t>/</a:t>
            </a:r>
            <a:r>
              <a:rPr lang="en-GB" dirty="0" smtClean="0"/>
              <a:t> </a:t>
            </a:r>
          </a:p>
          <a:p>
            <a:pPr marL="0" indent="0">
              <a:buNone/>
            </a:pPr>
            <a:endParaRPr lang="en-GB" dirty="0"/>
          </a:p>
          <a:p>
            <a:pPr marL="0" indent="0">
              <a:buNone/>
            </a:pPr>
            <a:endParaRPr lang="en-GB" dirty="0"/>
          </a:p>
        </p:txBody>
      </p:sp>
      <p:sp>
        <p:nvSpPr>
          <p:cNvPr id="4" name="TextBox 3"/>
          <p:cNvSpPr txBox="1"/>
          <p:nvPr/>
        </p:nvSpPr>
        <p:spPr>
          <a:xfrm>
            <a:off x="214008" y="5040064"/>
            <a:ext cx="11805271" cy="1569660"/>
          </a:xfrm>
          <a:prstGeom prst="rect">
            <a:avLst/>
          </a:prstGeom>
          <a:noFill/>
        </p:spPr>
        <p:txBody>
          <a:bodyPr wrap="square" rtlCol="0">
            <a:spAutoFit/>
          </a:bodyPr>
          <a:lstStyle/>
          <a:p>
            <a:r>
              <a:rPr lang="en-GB" sz="3200" b="1" dirty="0" smtClean="0">
                <a:latin typeface="+mj-lt"/>
              </a:rPr>
              <a:t>Activity: </a:t>
            </a:r>
            <a:r>
              <a:rPr lang="en-GB" sz="3200" dirty="0" smtClean="0">
                <a:latin typeface="+mj-lt"/>
              </a:rPr>
              <a:t>Read a bit more about the ancient Greeks. Create a fact file or an informative poster </a:t>
            </a:r>
            <a:r>
              <a:rPr lang="en-GB" sz="3200" dirty="0" smtClean="0">
                <a:latin typeface="+mj-lt"/>
              </a:rPr>
              <a:t>showing what you have found out about the ancient Greeks</a:t>
            </a:r>
            <a:r>
              <a:rPr lang="en-GB" sz="3200" dirty="0" smtClean="0">
                <a:latin typeface="+mj-lt"/>
              </a:rPr>
              <a:t>. </a:t>
            </a:r>
            <a:endParaRPr lang="en-GB" sz="3200" dirty="0">
              <a:latin typeface="+mj-lt"/>
            </a:endParaRPr>
          </a:p>
        </p:txBody>
      </p:sp>
    </p:spTree>
    <p:extLst>
      <p:ext uri="{BB962C8B-B14F-4D97-AF65-F5344CB8AC3E}">
        <p14:creationId xmlns:p14="http://schemas.microsoft.com/office/powerpoint/2010/main" val="15334153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14102" y="1384664"/>
            <a:ext cx="10589623" cy="3139321"/>
          </a:xfrm>
          <a:prstGeom prst="rect">
            <a:avLst/>
          </a:prstGeom>
          <a:noFill/>
        </p:spPr>
        <p:txBody>
          <a:bodyPr wrap="square" rtlCol="0">
            <a:spAutoFit/>
          </a:bodyPr>
          <a:lstStyle/>
          <a:p>
            <a:pPr algn="ctr"/>
            <a:r>
              <a:rPr lang="en-GB" sz="3600" dirty="0" smtClean="0">
                <a:latin typeface="+mj-lt"/>
              </a:rPr>
              <a:t>I hope you enjoyed finding out about the ancient Greeks.</a:t>
            </a:r>
          </a:p>
          <a:p>
            <a:pPr algn="ctr"/>
            <a:endParaRPr lang="en-GB" sz="3600" dirty="0">
              <a:latin typeface="+mj-lt"/>
            </a:endParaRPr>
          </a:p>
          <a:p>
            <a:pPr algn="ctr"/>
            <a:r>
              <a:rPr lang="en-GB" sz="3600" dirty="0" smtClean="0">
                <a:latin typeface="+mj-lt"/>
              </a:rPr>
              <a:t>In the next lesson, we will be looking at how the ancient Greeks have impacted our lives today.</a:t>
            </a:r>
          </a:p>
          <a:p>
            <a:endParaRPr lang="en-GB" dirty="0"/>
          </a:p>
        </p:txBody>
      </p:sp>
    </p:spTree>
    <p:extLst>
      <p:ext uri="{BB962C8B-B14F-4D97-AF65-F5344CB8AC3E}">
        <p14:creationId xmlns:p14="http://schemas.microsoft.com/office/powerpoint/2010/main" val="36874043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3145</TotalTime>
  <Words>564</Words>
  <Application>Microsoft Office PowerPoint</Application>
  <PresentationFormat>Widescreen</PresentationFormat>
  <Paragraphs>54</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PowerPoint Presentation</vt:lpstr>
      <vt:lpstr>Where is Greece?</vt:lpstr>
      <vt:lpstr>Ancient Greece</vt:lpstr>
      <vt:lpstr>Timeline</vt:lpstr>
      <vt:lpstr>Lands conquered by Alexander the Great</vt:lpstr>
      <vt:lpstr>The Ancient Greeks</vt:lpstr>
      <vt:lpstr>There is an enormous amount of information available about the ancient Greeks. Here are some websites you might like to look at to find out more:</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Nicola</dc:creator>
  <cp:lastModifiedBy>Nicola Lucas</cp:lastModifiedBy>
  <cp:revision>47</cp:revision>
  <dcterms:created xsi:type="dcterms:W3CDTF">2020-03-08T13:43:34Z</dcterms:created>
  <dcterms:modified xsi:type="dcterms:W3CDTF">2020-06-10T13:24:26Z</dcterms:modified>
</cp:coreProperties>
</file>