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00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75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2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60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04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25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4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80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22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69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E23E6-22A5-49B4-9054-BCFA36658128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0D9D7-D890-4C7D-958A-2FBE58CA9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14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8975" y="619125"/>
            <a:ext cx="5924550" cy="1081088"/>
          </a:xfr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Maths Year 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4025" y="2116137"/>
            <a:ext cx="9096375" cy="3836987"/>
          </a:xfr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Multiplying fractions</a:t>
            </a:r>
          </a:p>
          <a:p>
            <a:r>
              <a:rPr lang="en-GB" dirty="0" smtClean="0"/>
              <a:t>Session </a:t>
            </a:r>
            <a:r>
              <a:rPr lang="en-GB" dirty="0" smtClean="0"/>
              <a:t>2</a:t>
            </a:r>
          </a:p>
          <a:p>
            <a:endParaRPr lang="en-GB" dirty="0"/>
          </a:p>
          <a:p>
            <a:pPr algn="l"/>
            <a:r>
              <a:rPr lang="en-GB" dirty="0" smtClean="0"/>
              <a:t>We will be multiplying unit and non-unit fractions against whole numbers.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For some of the answers, you will have to convert into mixed numbers.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10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Patterns and Connections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3752" y="2017590"/>
            <a:ext cx="8645769" cy="4351338"/>
          </a:xfr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3200" dirty="0" smtClean="0">
                <a:latin typeface="+mj-lt"/>
              </a:rPr>
              <a:t>3 x 3 =			7 x 7 =</a:t>
            </a:r>
          </a:p>
          <a:p>
            <a:pPr marL="0" indent="0">
              <a:buNone/>
            </a:pPr>
            <a:endParaRPr lang="en-GB" sz="3200" dirty="0">
              <a:latin typeface="+mj-lt"/>
            </a:endParaRPr>
          </a:p>
          <a:p>
            <a:pPr marL="0" indent="0">
              <a:buNone/>
            </a:pPr>
            <a:r>
              <a:rPr lang="en-GB" sz="3200" dirty="0" smtClean="0">
                <a:latin typeface="+mj-lt"/>
              </a:rPr>
              <a:t>6 x 6 =			5 x 5 = </a:t>
            </a:r>
          </a:p>
          <a:p>
            <a:pPr marL="0" indent="0">
              <a:buNone/>
            </a:pPr>
            <a:endParaRPr lang="en-GB" sz="3200" dirty="0">
              <a:latin typeface="+mj-lt"/>
            </a:endParaRPr>
          </a:p>
          <a:p>
            <a:pPr marL="0" indent="0">
              <a:buNone/>
            </a:pPr>
            <a:r>
              <a:rPr lang="en-GB" sz="3200" dirty="0">
                <a:latin typeface="+mj-lt"/>
              </a:rPr>
              <a:t>4</a:t>
            </a:r>
            <a:r>
              <a:rPr lang="en-GB" sz="3200" dirty="0" smtClean="0">
                <a:latin typeface="+mj-lt"/>
              </a:rPr>
              <a:t> x 4 =			9 x 9 =</a:t>
            </a:r>
          </a:p>
          <a:p>
            <a:pPr marL="0" indent="0">
              <a:buNone/>
            </a:pPr>
            <a:endParaRPr lang="en-GB" sz="3200" dirty="0">
              <a:latin typeface="+mj-lt"/>
            </a:endParaRPr>
          </a:p>
          <a:p>
            <a:pPr marL="0" indent="0">
              <a:buNone/>
            </a:pPr>
            <a:r>
              <a:rPr lang="en-GB" sz="3200" dirty="0" smtClean="0">
                <a:latin typeface="+mj-lt"/>
              </a:rPr>
              <a:t>2 x 2 =			12 x 12 =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6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96" y="380399"/>
            <a:ext cx="11887200" cy="6032124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GB" sz="5400" b="1" dirty="0" smtClean="0"/>
              <a:t>Remember:</a:t>
            </a:r>
            <a:br>
              <a:rPr lang="en-GB" sz="5400" b="1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Multiplying fractions against a whole number is the same as repeated addition.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When multiplying a fraction against a whole number, the denominator doesn’t change – only the numerator.</a:t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1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Complete: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86756"/>
            <a:ext cx="2438400" cy="96202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44849"/>
            <a:ext cx="2743200" cy="88582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502942"/>
            <a:ext cx="3143250" cy="8572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684835"/>
            <a:ext cx="3467100" cy="94297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7575" y="2495550"/>
            <a:ext cx="2819400" cy="9715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1362" y="4271962"/>
            <a:ext cx="3514725" cy="8953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1358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Word problems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6294120" cy="4486275"/>
              </a:xfrm>
              <a:solidFill>
                <a:schemeClr val="bg1">
                  <a:lumMod val="95000"/>
                </a:schemeClr>
              </a:solid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 smtClean="0"/>
                  <a:t>James is having a pizza party. </a:t>
                </a:r>
              </a:p>
              <a:p>
                <a:pPr marL="0" indent="0">
                  <a:buNone/>
                </a:pPr>
                <a:r>
                  <a:rPr lang="en-GB" dirty="0" smtClean="0"/>
                  <a:t>Each person at the party eats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 smtClean="0"/>
                  <a:t>  of a pizza.</a:t>
                </a:r>
              </a:p>
              <a:p>
                <a:pPr marL="0" indent="0">
                  <a:buNone/>
                </a:pPr>
                <a:r>
                  <a:rPr lang="en-GB" dirty="0" smtClean="0"/>
                  <a:t>There are 6 people at the party.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 smtClean="0"/>
                  <a:t>How many slices of pizza did they all eat? </a:t>
                </a:r>
              </a:p>
              <a:p>
                <a:pPr marL="0" indent="0">
                  <a:buNone/>
                </a:pPr>
                <a:r>
                  <a:rPr lang="en-GB" dirty="0" smtClean="0"/>
                  <a:t>Convert the answer into a mixed number to show how many whole pizzas were eaten.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6294120" cy="4486275"/>
              </a:xfrm>
              <a:blipFill>
                <a:blip r:embed="rId2"/>
                <a:stretch>
                  <a:fillRect l="-1734" t="-1752" r="-289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7330440" y="1825625"/>
                <a:ext cx="3893820" cy="448627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/>
                </a:solidFill>
              </a:ln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endParaRPr lang="en-GB" i="1" dirty="0" smtClean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i="1" dirty="0" smtClean="0"/>
                  <a:t> =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i="1" dirty="0" smtClean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 smtClean="0"/>
                  <a:t> x 6 =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:r>
                  <a:rPr lang="en-GB" dirty="0" smtClean="0"/>
                  <a:t>6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 smtClean="0"/>
                  <a:t> =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dirty="0"/>
                  <a:t>How many slices of pizza did they all eat</a:t>
                </a:r>
                <a:r>
                  <a:rPr lang="en-GB" dirty="0" smtClean="0"/>
                  <a:t>? </a:t>
                </a:r>
              </a:p>
              <a:p>
                <a:pPr marL="0" indent="0" algn="ctr">
                  <a:buNone/>
                </a:pPr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dirty="0"/>
                  <a:t>Convert the answer into a mixed </a:t>
                </a:r>
                <a:r>
                  <a:rPr lang="en-GB" dirty="0" smtClean="0"/>
                  <a:t>number to show how many whole pizzas.</a:t>
                </a:r>
                <a:endParaRPr lang="en-GB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440" y="1825625"/>
                <a:ext cx="3893820" cy="4486275"/>
              </a:xfrm>
              <a:prstGeom prst="rect">
                <a:avLst/>
              </a:prstGeom>
              <a:blipFill>
                <a:blip r:embed="rId3"/>
                <a:stretch>
                  <a:fillRect l="-1242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488978" y="4915853"/>
                <a:ext cx="620683" cy="48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/>
                  <a:t>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978" y="4915853"/>
                <a:ext cx="620683" cy="485774"/>
              </a:xfrm>
              <a:prstGeom prst="rect">
                <a:avLst/>
              </a:prstGeom>
              <a:blipFill>
                <a:blip r:embed="rId4"/>
                <a:stretch>
                  <a:fillRect l="-891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659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80" y="241913"/>
            <a:ext cx="11689080" cy="875688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dirty="0" smtClean="0"/>
              <a:t>Your turn – remember to convert into mixed numbers.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8280" y="1337945"/>
                <a:ext cx="6294120" cy="2563496"/>
              </a:xfrm>
              <a:solidFill>
                <a:schemeClr val="bg1">
                  <a:lumMod val="95000"/>
                </a:schemeClr>
              </a:solid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 smtClean="0"/>
                  <a:t>Lucas walked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 smtClean="0"/>
                  <a:t>  of a kilometre each day for 8 days.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/>
                  <a:t>How many kilometres did she walk in total?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8280" y="1337945"/>
                <a:ext cx="6294120" cy="2563496"/>
              </a:xfrm>
              <a:blipFill>
                <a:blip r:embed="rId2"/>
                <a:stretch>
                  <a:fillRect l="-1636" b="-703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208280" y="4043408"/>
                <a:ext cx="6294120" cy="256349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/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GB" dirty="0" smtClean="0"/>
                  <a:t>Daisy attended a 4-day Spanish course which lasted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 smtClean="0"/>
                  <a:t> of an hour each day.</a:t>
                </a:r>
                <a:endParaRPr lang="en-GB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dirty="0" smtClean="0"/>
                  <a:t>How many hours was the Spanish course in total?</a:t>
                </a:r>
                <a:endParaRPr lang="en-GB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0" y="4043408"/>
                <a:ext cx="6294120" cy="2563496"/>
              </a:xfrm>
              <a:prstGeom prst="rect">
                <a:avLst/>
              </a:prstGeom>
              <a:blipFill>
                <a:blip r:embed="rId3"/>
                <a:stretch>
                  <a:fillRect l="-1636" t="-3044" b="-46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654800" y="1625600"/>
                <a:ext cx="5344160" cy="43717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/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GB" dirty="0" smtClean="0"/>
                  <a:t>Thomas baked cheesecakes for a party. Each of his 8 guests 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 smtClean="0"/>
                  <a:t> of a cheesecakes.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 smtClean="0"/>
                  <a:t>How much cheesecake was eaten? </a:t>
                </a:r>
                <a:endParaRPr lang="en-GB" dirty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800" y="1625600"/>
                <a:ext cx="5344160" cy="4371703"/>
              </a:xfrm>
              <a:prstGeom prst="rect">
                <a:avLst/>
              </a:prstGeom>
              <a:blipFill>
                <a:blip r:embed="rId4"/>
                <a:stretch>
                  <a:fillRect l="-2041" t="-1936" r="-260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578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6675" y="2354157"/>
            <a:ext cx="6048375" cy="437497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161" y="2731136"/>
            <a:ext cx="4352925" cy="844880"/>
          </a:xfr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dirty="0" smtClean="0"/>
              <a:t>Which is true and which is false? Explain.</a:t>
            </a:r>
            <a:endParaRPr lang="en-GB" sz="24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E4E0D0E-6B45-4B2F-9E40-ABDC360D3F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7475" y="4418332"/>
            <a:ext cx="4242338" cy="210936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6475571-DF90-444A-8CC1-6AAA584F75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15"/>
          <a:stretch/>
        </p:blipFill>
        <p:spPr>
          <a:xfrm>
            <a:off x="3503958" y="4193197"/>
            <a:ext cx="2415871" cy="25359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B3C178C-1A4A-4C82-A5B6-6285E816F23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15"/>
          <a:stretch/>
        </p:blipFill>
        <p:spPr>
          <a:xfrm>
            <a:off x="-169285" y="4202546"/>
            <a:ext cx="3619298" cy="24922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2255244" y="3743074"/>
                <a:ext cx="1684761" cy="90024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800" b="0" i="0" smtClean="0">
                          <a:latin typeface="+mj-lt"/>
                        </a:rPr>
                        <m:t>x</m:t>
                      </m:r>
                      <m:r>
                        <a:rPr lang="en-GB" sz="2800" b="0" i="0" smtClean="0">
                          <a:latin typeface="+mj-lt"/>
                        </a:rPr>
                        <m:t> 2=</m:t>
                      </m:r>
                      <m:r>
                        <a:rPr lang="en-GB" sz="2800" b="0" i="0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800" dirty="0">
                  <a:latin typeface="+mj-lt"/>
                </a:endParaRP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244" y="3743074"/>
                <a:ext cx="1684761" cy="900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3405" y="193390"/>
            <a:ext cx="4877605" cy="18669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grpSp>
        <p:nvGrpSpPr>
          <p:cNvPr id="32" name="Group 31"/>
          <p:cNvGrpSpPr/>
          <p:nvPr/>
        </p:nvGrpSpPr>
        <p:grpSpPr>
          <a:xfrm>
            <a:off x="6351010" y="4418332"/>
            <a:ext cx="5695950" cy="1986849"/>
            <a:chOff x="6364534" y="1756225"/>
            <a:chExt cx="5695950" cy="1986849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364534" y="2238124"/>
              <a:ext cx="5695950" cy="1504950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</p:pic>
        <p:sp>
          <p:nvSpPr>
            <p:cNvPr id="31" name="TextBox 30"/>
            <p:cNvSpPr txBox="1"/>
            <p:nvPr/>
          </p:nvSpPr>
          <p:spPr>
            <a:xfrm>
              <a:off x="6364534" y="1756225"/>
              <a:ext cx="3638550" cy="40011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Optional challenge:</a:t>
              </a:r>
              <a:endParaRPr lang="en-GB" sz="2000" dirty="0"/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8"/>
          <a:srcRect t="7091"/>
          <a:stretch/>
        </p:blipFill>
        <p:spPr>
          <a:xfrm>
            <a:off x="6719579" y="2275936"/>
            <a:ext cx="4958812" cy="180476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35" name="TextBox 34"/>
          <p:cNvSpPr txBox="1"/>
          <p:nvPr/>
        </p:nvSpPr>
        <p:spPr>
          <a:xfrm>
            <a:off x="6719579" y="1794037"/>
            <a:ext cx="4396096" cy="40011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Convert the answers to mixed numbers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304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403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Maths Year 4</vt:lpstr>
      <vt:lpstr>Patterns and Connections</vt:lpstr>
      <vt:lpstr>Remember:  Multiplying fractions against a whole number is the same as repeated addition.  When multiplying a fraction against a whole number, the denominator doesn’t change – only the numerator.  </vt:lpstr>
      <vt:lpstr>Complete:</vt:lpstr>
      <vt:lpstr>Word problems</vt:lpstr>
      <vt:lpstr>Your turn – remember to convert into mixed numbers.</vt:lpstr>
      <vt:lpstr>Which is true and which is false? Explain.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Year 4</dc:title>
  <dc:creator>Nicola Lucas</dc:creator>
  <cp:lastModifiedBy>Nicola Lucas</cp:lastModifiedBy>
  <cp:revision>23</cp:revision>
  <dcterms:created xsi:type="dcterms:W3CDTF">2020-06-16T11:42:52Z</dcterms:created>
  <dcterms:modified xsi:type="dcterms:W3CDTF">2020-06-16T14:22:14Z</dcterms:modified>
</cp:coreProperties>
</file>