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3" autoAdjust="0"/>
    <p:restoredTop sz="94660"/>
  </p:normalViewPr>
  <p:slideViewPr>
    <p:cSldViewPr snapToGrid="0">
      <p:cViewPr varScale="1">
        <p:scale>
          <a:sx n="84" d="100"/>
          <a:sy n="84" d="100"/>
        </p:scale>
        <p:origin x="106"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CEE2D5E-EBC0-41D6-B62F-52CB9F9F293A}"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351898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EE2D5E-EBC0-41D6-B62F-52CB9F9F293A}"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58380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EE2D5E-EBC0-41D6-B62F-52CB9F9F293A}"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79595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CEE2D5E-EBC0-41D6-B62F-52CB9F9F293A}"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266779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EE2D5E-EBC0-41D6-B62F-52CB9F9F293A}"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94215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CEE2D5E-EBC0-41D6-B62F-52CB9F9F293A}"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392153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EE2D5E-EBC0-41D6-B62F-52CB9F9F293A}" type="datetimeFigureOut">
              <a:rPr lang="en-GB" smtClean="0"/>
              <a:t>16/06/2020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312699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EE2D5E-EBC0-41D6-B62F-52CB9F9F293A}" type="datetimeFigureOut">
              <a:rPr lang="en-GB" smtClean="0"/>
              <a:t>16/06/2020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411754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E2D5E-EBC0-41D6-B62F-52CB9F9F293A}" type="datetimeFigureOut">
              <a:rPr lang="en-GB" smtClean="0"/>
              <a:t>16/06/2020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369507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EE2D5E-EBC0-41D6-B62F-52CB9F9F293A}"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300578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EE2D5E-EBC0-41D6-B62F-52CB9F9F293A}"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A7713B-7E9D-435A-B170-8B3131F44ADF}" type="slidenum">
              <a:rPr lang="en-GB" smtClean="0"/>
              <a:t>‹#›</a:t>
            </a:fld>
            <a:endParaRPr lang="en-GB"/>
          </a:p>
        </p:txBody>
      </p:sp>
    </p:spTree>
    <p:extLst>
      <p:ext uri="{BB962C8B-B14F-4D97-AF65-F5344CB8AC3E}">
        <p14:creationId xmlns:p14="http://schemas.microsoft.com/office/powerpoint/2010/main" val="287831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E2D5E-EBC0-41D6-B62F-52CB9F9F293A}" type="datetimeFigureOut">
              <a:rPr lang="en-GB" smtClean="0"/>
              <a:t>16/06/2020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7713B-7E9D-435A-B170-8B3131F44ADF}" type="slidenum">
              <a:rPr lang="en-GB" smtClean="0"/>
              <a:t>‹#›</a:t>
            </a:fld>
            <a:endParaRPr lang="en-GB"/>
          </a:p>
        </p:txBody>
      </p:sp>
    </p:spTree>
    <p:extLst>
      <p:ext uri="{BB962C8B-B14F-4D97-AF65-F5344CB8AC3E}">
        <p14:creationId xmlns:p14="http://schemas.microsoft.com/office/powerpoint/2010/main" val="15344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5108" y="1463041"/>
            <a:ext cx="5225144" cy="810306"/>
          </a:xfrm>
        </p:spPr>
        <p:txBody>
          <a:bodyPr>
            <a:normAutofit fontScale="90000"/>
          </a:bodyPr>
          <a:lstStyle/>
          <a:p>
            <a:r>
              <a:rPr lang="en-GB" dirty="0" smtClean="0"/>
              <a:t>Literacy</a:t>
            </a:r>
            <a:endParaRPr lang="en-GB" dirty="0"/>
          </a:p>
        </p:txBody>
      </p:sp>
      <p:sp>
        <p:nvSpPr>
          <p:cNvPr id="3" name="Subtitle 2"/>
          <p:cNvSpPr>
            <a:spLocks noGrp="1"/>
          </p:cNvSpPr>
          <p:nvPr>
            <p:ph type="subTitle" idx="1"/>
          </p:nvPr>
        </p:nvSpPr>
        <p:spPr>
          <a:xfrm>
            <a:off x="4806042" y="2563497"/>
            <a:ext cx="7053397" cy="2173966"/>
          </a:xfrm>
        </p:spPr>
        <p:txBody>
          <a:bodyPr>
            <a:normAutofit/>
          </a:bodyPr>
          <a:lstStyle/>
          <a:p>
            <a:pPr algn="just"/>
            <a:r>
              <a:rPr lang="en-GB" sz="4000" dirty="0" smtClean="0">
                <a:latin typeface="+mj-lt"/>
              </a:rPr>
              <a:t>This week, we are going to write a persuasive advert for an alien theme park</a:t>
            </a:r>
            <a:r>
              <a:rPr lang="en-GB" sz="4000" dirty="0" smtClean="0">
                <a:latin typeface="+mj-lt"/>
              </a:rPr>
              <a:t>/holiday camp.</a:t>
            </a:r>
          </a:p>
          <a:p>
            <a:pPr algn="just"/>
            <a:endParaRPr lang="en-GB" b="1" dirty="0">
              <a:solidFill>
                <a:srgbClr val="FF0000"/>
              </a:solidFill>
              <a:latin typeface="+mj-lt"/>
            </a:endParaRPr>
          </a:p>
        </p:txBody>
      </p:sp>
      <p:pic>
        <p:nvPicPr>
          <p:cNvPr id="4" name="Picture 3"/>
          <p:cNvPicPr>
            <a:picLocks noChangeAspect="1"/>
          </p:cNvPicPr>
          <p:nvPr/>
        </p:nvPicPr>
        <p:blipFill>
          <a:blip r:embed="rId2"/>
          <a:stretch>
            <a:fillRect/>
          </a:stretch>
        </p:blipFill>
        <p:spPr>
          <a:xfrm>
            <a:off x="359771" y="1532199"/>
            <a:ext cx="4268833" cy="4153916"/>
          </a:xfrm>
          <a:prstGeom prst="rect">
            <a:avLst/>
          </a:prstGeom>
        </p:spPr>
      </p:pic>
    </p:spTree>
    <p:extLst>
      <p:ext uri="{BB962C8B-B14F-4D97-AF65-F5344CB8AC3E}">
        <p14:creationId xmlns:p14="http://schemas.microsoft.com/office/powerpoint/2010/main" val="3488340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31661" y="176183"/>
            <a:ext cx="6921137" cy="1325563"/>
          </a:xfrm>
        </p:spPr>
        <p:txBody>
          <a:bodyPr/>
          <a:lstStyle/>
          <a:p>
            <a:pPr algn="ctr"/>
            <a:r>
              <a:rPr lang="en-GB" b="1" dirty="0" err="1"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Zargon</a:t>
            </a:r>
            <a:r>
              <a:rPr lang="en-GB"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10</a:t>
            </a:r>
            <a:endParaRPr lang="en-GB"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97708" y="4047742"/>
            <a:ext cx="11423105" cy="2109985"/>
          </a:xfrm>
        </p:spPr>
        <p:txBody>
          <a:bodyPr>
            <a:noAutofit/>
          </a:bodyPr>
          <a:lstStyle/>
          <a:p>
            <a:pPr marL="0" indent="0" algn="just">
              <a:buNone/>
            </a:pPr>
            <a: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Marvel at flying vampires. Wonder at the Dragons’ Cave. Be amazed by Crocodile World. There is also ample parking, a cool café and a stunning shop. Only 5 minutes from airstrip 21! </a:t>
            </a:r>
          </a:p>
          <a:p>
            <a:pPr marL="0" indent="0" algn="just">
              <a:buNone/>
            </a:pPr>
            <a:endPar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Join the Alien A-team</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8" name="Group 7"/>
          <p:cNvGrpSpPr/>
          <p:nvPr/>
        </p:nvGrpSpPr>
        <p:grpSpPr>
          <a:xfrm>
            <a:off x="6657975" y="4914458"/>
            <a:ext cx="2552700" cy="1809818"/>
            <a:chOff x="7763692" y="3770811"/>
            <a:chExt cx="2969621" cy="2285217"/>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54000" contrast="-34000"/>
                      </a14:imgEffect>
                    </a14:imgLayer>
                  </a14:imgProps>
                </a:ext>
                <a:ext uri="{28A0092B-C50C-407E-A947-70E740481C1C}">
                  <a14:useLocalDpi xmlns:a14="http://schemas.microsoft.com/office/drawing/2010/main" val="0"/>
                </a:ext>
              </a:extLst>
            </a:blip>
            <a:stretch>
              <a:fillRect/>
            </a:stretch>
          </p:blipFill>
          <p:spPr>
            <a:xfrm>
              <a:off x="7763692" y="3770811"/>
              <a:ext cx="2969621" cy="1915885"/>
            </a:xfrm>
            <a:prstGeom prst="rect">
              <a:avLst/>
            </a:prstGeom>
            <a:ln w="50800">
              <a:solidFill>
                <a:schemeClr val="accent1"/>
              </a:solidFill>
            </a:ln>
          </p:spPr>
        </p:pic>
        <p:sp>
          <p:nvSpPr>
            <p:cNvPr id="7" name="TextBox 6"/>
            <p:cNvSpPr txBox="1"/>
            <p:nvPr/>
          </p:nvSpPr>
          <p:spPr>
            <a:xfrm>
              <a:off x="7763692" y="5686696"/>
              <a:ext cx="2969621" cy="369332"/>
            </a:xfrm>
            <a:prstGeom prst="rect">
              <a:avLst/>
            </a:prstGeom>
            <a:noFill/>
            <a:ln w="50800">
              <a:solidFill>
                <a:schemeClr val="accent1"/>
              </a:solidFill>
            </a:ln>
          </p:spPr>
          <p:txBody>
            <a:bodyPr wrap="square" rtlCol="0">
              <a:spAutoFit/>
            </a:bodyPr>
            <a:lstStyle/>
            <a:p>
              <a:pPr algn="ctr"/>
              <a:r>
                <a:rPr lang="en-GB"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The Dragons’ Cave</a:t>
              </a:r>
              <a:endParaRPr lang="en-GB"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 name="Group 10"/>
          <p:cNvGrpSpPr/>
          <p:nvPr/>
        </p:nvGrpSpPr>
        <p:grpSpPr>
          <a:xfrm rot="311987">
            <a:off x="9567738" y="1351717"/>
            <a:ext cx="2229482" cy="2565914"/>
            <a:chOff x="7748632" y="1138237"/>
            <a:chExt cx="2187760" cy="2565914"/>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029" y="1138237"/>
              <a:ext cx="2143125" cy="2143125"/>
            </a:xfrm>
            <a:prstGeom prst="rect">
              <a:avLst/>
            </a:prstGeom>
            <a:ln w="50800">
              <a:solidFill>
                <a:schemeClr val="accent1"/>
              </a:solidFill>
            </a:ln>
          </p:spPr>
        </p:pic>
        <p:sp>
          <p:nvSpPr>
            <p:cNvPr id="10" name="TextBox 9"/>
            <p:cNvSpPr txBox="1"/>
            <p:nvPr/>
          </p:nvSpPr>
          <p:spPr>
            <a:xfrm>
              <a:off x="7748632" y="3334819"/>
              <a:ext cx="2187760" cy="369332"/>
            </a:xfrm>
            <a:prstGeom prst="rect">
              <a:avLst/>
            </a:prstGeom>
            <a:noFill/>
            <a:ln w="50800">
              <a:solidFill>
                <a:schemeClr val="accent1"/>
              </a:solidFill>
            </a:ln>
          </p:spPr>
          <p:txBody>
            <a:bodyPr wrap="square" rtlCol="0">
              <a:spAutoFit/>
            </a:bodyPr>
            <a:lstStyle/>
            <a:p>
              <a:pPr algn="ctr"/>
              <a:r>
                <a:rPr lang="en-GB" b="1" dirty="0" smtClean="0">
                  <a:solidFill>
                    <a:schemeClr val="bg1"/>
                  </a:solidFill>
                  <a:latin typeface="Tahoma" panose="020B0604030504040204" pitchFamily="34" charset="0"/>
                  <a:ea typeface="Tahoma" panose="020B0604030504040204" pitchFamily="34" charset="0"/>
                  <a:cs typeface="Tahoma" panose="020B0604030504040204" pitchFamily="34" charset="0"/>
                </a:rPr>
                <a:t>Crocodile World</a:t>
              </a:r>
              <a:endParaRPr lang="en-GB"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13"/>
          <p:cNvPicPr>
            <a:picLocks noChangeAspect="1"/>
          </p:cNvPicPr>
          <p:nvPr/>
        </p:nvPicPr>
        <p:blipFill>
          <a:blip r:embed="rId5"/>
          <a:stretch>
            <a:fillRect/>
          </a:stretch>
        </p:blipFill>
        <p:spPr>
          <a:xfrm>
            <a:off x="397791" y="176183"/>
            <a:ext cx="2090931" cy="2281418"/>
          </a:xfrm>
          <a:prstGeom prst="rect">
            <a:avLst/>
          </a:prstGeom>
          <a:solidFill>
            <a:schemeClr val="tx1"/>
          </a:solidFill>
          <a:ln w="50800">
            <a:solidFill>
              <a:schemeClr val="accent1"/>
            </a:solidFill>
          </a:ln>
        </p:spPr>
      </p:pic>
      <p:sp>
        <p:nvSpPr>
          <p:cNvPr id="15" name="Rectangle 14"/>
          <p:cNvSpPr/>
          <p:nvPr/>
        </p:nvSpPr>
        <p:spPr>
          <a:xfrm>
            <a:off x="2521661" y="1767508"/>
            <a:ext cx="6998198" cy="523220"/>
          </a:xfrm>
          <a:prstGeom prst="rect">
            <a:avLst/>
          </a:prstGeom>
        </p:spPr>
        <p:txBody>
          <a:bodyPr wrap="none">
            <a:spAutoFit/>
          </a:bodyPr>
          <a:lstStyle/>
          <a:p>
            <a:pPr algn="just"/>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Fabulous fun for all the family at Alien Park</a:t>
            </a:r>
          </a:p>
        </p:txBody>
      </p:sp>
      <p:sp>
        <p:nvSpPr>
          <p:cNvPr id="16" name="Rectangle 15"/>
          <p:cNvSpPr/>
          <p:nvPr/>
        </p:nvSpPr>
        <p:spPr>
          <a:xfrm>
            <a:off x="282329" y="2652507"/>
            <a:ext cx="9122068" cy="1200329"/>
          </a:xfrm>
          <a:prstGeom prst="rect">
            <a:avLst/>
          </a:prstGeom>
        </p:spPr>
        <p:txBody>
          <a:bodyPr wrap="square">
            <a:spAutoFit/>
          </a:bodyPr>
          <a:lstStyle/>
          <a:p>
            <a:pPr algn="just"/>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Are you ever bored at the weekend? Do you long for something exciting to do? Why not zoom to Alien Park and enter an amazing world? </a:t>
            </a:r>
          </a:p>
        </p:txBody>
      </p:sp>
    </p:spTree>
    <p:extLst>
      <p:ext uri="{BB962C8B-B14F-4D97-AF65-F5344CB8AC3E}">
        <p14:creationId xmlns:p14="http://schemas.microsoft.com/office/powerpoint/2010/main" val="770105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365125"/>
            <a:ext cx="10515600" cy="1325563"/>
          </a:xfrm>
        </p:spPr>
        <p:txBody>
          <a:bodyPr/>
          <a:lstStyle/>
          <a:p>
            <a:r>
              <a:rPr lang="en-GB" b="1" dirty="0" smtClean="0"/>
              <a:t>Creative design</a:t>
            </a:r>
            <a:endParaRPr lang="en-GB" b="1" dirty="0"/>
          </a:p>
        </p:txBody>
      </p:sp>
      <p:sp>
        <p:nvSpPr>
          <p:cNvPr id="3" name="Content Placeholder 2"/>
          <p:cNvSpPr>
            <a:spLocks noGrp="1"/>
          </p:cNvSpPr>
          <p:nvPr>
            <p:ph idx="1"/>
          </p:nvPr>
        </p:nvSpPr>
        <p:spPr>
          <a:xfrm>
            <a:off x="495300" y="1690688"/>
            <a:ext cx="11201400" cy="4351338"/>
          </a:xfrm>
        </p:spPr>
        <p:txBody>
          <a:bodyPr>
            <a:normAutofit/>
          </a:bodyPr>
          <a:lstStyle/>
          <a:p>
            <a:pPr marL="0" indent="0">
              <a:buNone/>
            </a:pPr>
            <a:r>
              <a:rPr lang="en-GB" sz="3200" dirty="0" smtClean="0">
                <a:latin typeface="+mj-lt"/>
              </a:rPr>
              <a:t>Design your own alien theme park or holiday destination.</a:t>
            </a:r>
          </a:p>
          <a:p>
            <a:pPr marL="0" indent="0">
              <a:buNone/>
            </a:pPr>
            <a:endParaRPr lang="en-GB" sz="3200" dirty="0">
              <a:latin typeface="+mj-lt"/>
            </a:endParaRPr>
          </a:p>
          <a:p>
            <a:pPr marL="0" indent="0">
              <a:buNone/>
            </a:pPr>
            <a:r>
              <a:rPr lang="en-GB" sz="3200" dirty="0" smtClean="0">
                <a:latin typeface="+mj-lt"/>
              </a:rPr>
              <a:t>Think about what will make your theme park or holiday destination fun. How will you appeal to the whole family? What can you offer, that no other theme park or holiday destination can?</a:t>
            </a:r>
          </a:p>
          <a:p>
            <a:pPr marL="0" indent="0">
              <a:buNone/>
            </a:pPr>
            <a:endParaRPr lang="en-GB" sz="3200" dirty="0">
              <a:latin typeface="+mj-lt"/>
            </a:endParaRPr>
          </a:p>
          <a:p>
            <a:pPr marL="0" indent="0">
              <a:buNone/>
            </a:pPr>
            <a:r>
              <a:rPr lang="en-GB" sz="3200" dirty="0" smtClean="0">
                <a:latin typeface="+mj-lt"/>
              </a:rPr>
              <a:t>Will it have rollercoasters? Arcades? Gift shops? Café/restaurants? A playground? A castle/cave? Etc…</a:t>
            </a:r>
            <a:endParaRPr lang="en-GB" sz="3200" dirty="0">
              <a:latin typeface="+mj-lt"/>
            </a:endParaRPr>
          </a:p>
        </p:txBody>
      </p:sp>
    </p:spTree>
    <p:extLst>
      <p:ext uri="{BB962C8B-B14F-4D97-AF65-F5344CB8AC3E}">
        <p14:creationId xmlns:p14="http://schemas.microsoft.com/office/powerpoint/2010/main" val="3676623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38906"/>
            <a:ext cx="10515600" cy="775493"/>
          </a:xfrm>
        </p:spPr>
        <p:txBody>
          <a:bodyPr/>
          <a:lstStyle/>
          <a:p>
            <a:pPr algn="ctr"/>
            <a:r>
              <a:rPr lang="en-GB" b="1" dirty="0" smtClean="0"/>
              <a:t>Unpicking the text</a:t>
            </a:r>
            <a:endParaRPr lang="en-GB" b="1" dirty="0"/>
          </a:p>
        </p:txBody>
      </p:sp>
      <p:pic>
        <p:nvPicPr>
          <p:cNvPr id="4" name="Picture 3"/>
          <p:cNvPicPr>
            <a:picLocks noChangeAspect="1"/>
          </p:cNvPicPr>
          <p:nvPr/>
        </p:nvPicPr>
        <p:blipFill rotWithShape="1">
          <a:blip r:embed="rId2"/>
          <a:srcRect t="10193"/>
          <a:stretch/>
        </p:blipFill>
        <p:spPr>
          <a:xfrm>
            <a:off x="200025" y="779843"/>
            <a:ext cx="9105900" cy="1112041"/>
          </a:xfrm>
          <a:prstGeom prst="rect">
            <a:avLst/>
          </a:prstGeom>
        </p:spPr>
      </p:pic>
      <p:pic>
        <p:nvPicPr>
          <p:cNvPr id="5" name="Picture 4"/>
          <p:cNvPicPr>
            <a:picLocks noChangeAspect="1"/>
          </p:cNvPicPr>
          <p:nvPr/>
        </p:nvPicPr>
        <p:blipFill>
          <a:blip r:embed="rId3"/>
          <a:stretch>
            <a:fillRect/>
          </a:stretch>
        </p:blipFill>
        <p:spPr>
          <a:xfrm>
            <a:off x="3128962" y="2014545"/>
            <a:ext cx="8848725" cy="1114425"/>
          </a:xfrm>
          <a:prstGeom prst="rect">
            <a:avLst/>
          </a:prstGeom>
        </p:spPr>
      </p:pic>
      <p:pic>
        <p:nvPicPr>
          <p:cNvPr id="6" name="Picture 5"/>
          <p:cNvPicPr>
            <a:picLocks noChangeAspect="1"/>
          </p:cNvPicPr>
          <p:nvPr/>
        </p:nvPicPr>
        <p:blipFill>
          <a:blip r:embed="rId4"/>
          <a:stretch>
            <a:fillRect/>
          </a:stretch>
        </p:blipFill>
        <p:spPr>
          <a:xfrm>
            <a:off x="200025" y="3270017"/>
            <a:ext cx="8677275" cy="1181100"/>
          </a:xfrm>
          <a:prstGeom prst="rect">
            <a:avLst/>
          </a:prstGeom>
        </p:spPr>
      </p:pic>
      <p:pic>
        <p:nvPicPr>
          <p:cNvPr id="7" name="Picture 6"/>
          <p:cNvPicPr>
            <a:picLocks noChangeAspect="1"/>
          </p:cNvPicPr>
          <p:nvPr/>
        </p:nvPicPr>
        <p:blipFill>
          <a:blip r:embed="rId5"/>
          <a:stretch>
            <a:fillRect/>
          </a:stretch>
        </p:blipFill>
        <p:spPr>
          <a:xfrm>
            <a:off x="3600450" y="4592164"/>
            <a:ext cx="8210550" cy="1047750"/>
          </a:xfrm>
          <a:prstGeom prst="rect">
            <a:avLst/>
          </a:prstGeom>
        </p:spPr>
      </p:pic>
      <p:pic>
        <p:nvPicPr>
          <p:cNvPr id="8" name="Picture 7"/>
          <p:cNvPicPr>
            <a:picLocks noChangeAspect="1"/>
          </p:cNvPicPr>
          <p:nvPr/>
        </p:nvPicPr>
        <p:blipFill>
          <a:blip r:embed="rId6"/>
          <a:stretch>
            <a:fillRect/>
          </a:stretch>
        </p:blipFill>
        <p:spPr>
          <a:xfrm>
            <a:off x="295275" y="5733400"/>
            <a:ext cx="6610350" cy="447675"/>
          </a:xfrm>
          <a:prstGeom prst="rect">
            <a:avLst/>
          </a:prstGeom>
        </p:spPr>
      </p:pic>
      <p:pic>
        <p:nvPicPr>
          <p:cNvPr id="9" name="Picture 8"/>
          <p:cNvPicPr>
            <a:picLocks noChangeAspect="1"/>
          </p:cNvPicPr>
          <p:nvPr/>
        </p:nvPicPr>
        <p:blipFill>
          <a:blip r:embed="rId7"/>
          <a:stretch>
            <a:fillRect/>
          </a:stretch>
        </p:blipFill>
        <p:spPr>
          <a:xfrm>
            <a:off x="5291137" y="6274562"/>
            <a:ext cx="6686550" cy="457200"/>
          </a:xfrm>
          <a:prstGeom prst="rect">
            <a:avLst/>
          </a:prstGeom>
        </p:spPr>
      </p:pic>
      <p:pic>
        <p:nvPicPr>
          <p:cNvPr id="10" name="Picture 9"/>
          <p:cNvPicPr>
            <a:picLocks noChangeAspect="1"/>
          </p:cNvPicPr>
          <p:nvPr/>
        </p:nvPicPr>
        <p:blipFill>
          <a:blip r:embed="rId8"/>
          <a:stretch>
            <a:fillRect/>
          </a:stretch>
        </p:blipFill>
        <p:spPr>
          <a:xfrm>
            <a:off x="295275" y="684683"/>
            <a:ext cx="11795042" cy="5951919"/>
          </a:xfrm>
          <a:prstGeom prst="rect">
            <a:avLst/>
          </a:prstGeom>
        </p:spPr>
      </p:pic>
    </p:spTree>
    <p:extLst>
      <p:ext uri="{BB962C8B-B14F-4D97-AF65-F5344CB8AC3E}">
        <p14:creationId xmlns:p14="http://schemas.microsoft.com/office/powerpoint/2010/main" val="21033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70" y="133632"/>
            <a:ext cx="10515600" cy="792343"/>
          </a:xfrm>
        </p:spPr>
        <p:txBody>
          <a:bodyPr>
            <a:normAutofit/>
          </a:bodyPr>
          <a:lstStyle/>
          <a:p>
            <a:r>
              <a:rPr lang="en-GB" sz="4800" b="1" dirty="0" smtClean="0"/>
              <a:t>Let’s innovate…</a:t>
            </a:r>
            <a:endParaRPr lang="en-GB" sz="4800" b="1" dirty="0"/>
          </a:p>
        </p:txBody>
      </p:sp>
      <p:sp>
        <p:nvSpPr>
          <p:cNvPr id="3" name="Content Placeholder 2"/>
          <p:cNvSpPr>
            <a:spLocks noGrp="1"/>
          </p:cNvSpPr>
          <p:nvPr>
            <p:ph idx="1"/>
          </p:nvPr>
        </p:nvSpPr>
        <p:spPr>
          <a:xfrm>
            <a:off x="316797" y="1167917"/>
            <a:ext cx="3479157" cy="5186584"/>
          </a:xfrm>
        </p:spPr>
        <p:txBody>
          <a:bodyPr>
            <a:normAutofit/>
          </a:bodyPr>
          <a:lstStyle/>
          <a:p>
            <a:pPr marL="0" indent="0" algn="just">
              <a:buNone/>
            </a:pPr>
            <a:r>
              <a:rPr lang="en-GB" sz="3600" dirty="0" smtClean="0">
                <a:latin typeface="+mj-lt"/>
              </a:rPr>
              <a:t>What do you want to say about your alien theme park/ holiday destination? </a:t>
            </a:r>
          </a:p>
          <a:p>
            <a:pPr marL="0" indent="0" algn="just">
              <a:buNone/>
            </a:pPr>
            <a:endParaRPr lang="en-GB" sz="3600" dirty="0">
              <a:latin typeface="+mj-lt"/>
            </a:endParaRPr>
          </a:p>
          <a:p>
            <a:pPr marL="0" indent="0" algn="just">
              <a:buNone/>
            </a:pPr>
            <a:r>
              <a:rPr lang="en-GB" sz="3600" dirty="0" smtClean="0">
                <a:latin typeface="+mj-lt"/>
              </a:rPr>
              <a:t>Use the planner to plan your ideas.</a:t>
            </a:r>
            <a:endParaRPr lang="en-GB" sz="3600" dirty="0">
              <a:latin typeface="+mj-lt"/>
            </a:endParaRPr>
          </a:p>
        </p:txBody>
      </p:sp>
      <p:pic>
        <p:nvPicPr>
          <p:cNvPr id="4" name="Picture 3"/>
          <p:cNvPicPr>
            <a:picLocks noChangeAspect="1"/>
          </p:cNvPicPr>
          <p:nvPr/>
        </p:nvPicPr>
        <p:blipFill>
          <a:blip r:embed="rId2"/>
          <a:stretch>
            <a:fillRect/>
          </a:stretch>
        </p:blipFill>
        <p:spPr>
          <a:xfrm>
            <a:off x="3992181" y="529803"/>
            <a:ext cx="8067675" cy="6010275"/>
          </a:xfrm>
          <a:prstGeom prst="rect">
            <a:avLst/>
          </a:prstGeom>
        </p:spPr>
      </p:pic>
    </p:spTree>
    <p:extLst>
      <p:ext uri="{BB962C8B-B14F-4D97-AF65-F5344CB8AC3E}">
        <p14:creationId xmlns:p14="http://schemas.microsoft.com/office/powerpoint/2010/main" val="3578114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Writing your persuasive advert</a:t>
            </a:r>
            <a:endParaRPr lang="en-GB" b="1" dirty="0"/>
          </a:p>
        </p:txBody>
      </p:sp>
      <p:sp>
        <p:nvSpPr>
          <p:cNvPr id="3" name="Content Placeholder 2"/>
          <p:cNvSpPr>
            <a:spLocks noGrp="1"/>
          </p:cNvSpPr>
          <p:nvPr>
            <p:ph idx="1"/>
          </p:nvPr>
        </p:nvSpPr>
        <p:spPr/>
        <p:txBody>
          <a:bodyPr>
            <a:normAutofit/>
          </a:bodyPr>
          <a:lstStyle/>
          <a:p>
            <a:pPr marL="0" indent="0">
              <a:buNone/>
            </a:pPr>
            <a:r>
              <a:rPr lang="en-GB" sz="3600" dirty="0" smtClean="0">
                <a:latin typeface="+mj-lt"/>
              </a:rPr>
              <a:t>Now that you have designed your theme park / holiday destination and planned a persuasive advert to get people to go, you need to write it!</a:t>
            </a:r>
          </a:p>
          <a:p>
            <a:pPr marL="0" indent="0">
              <a:buNone/>
            </a:pPr>
            <a:endParaRPr lang="en-GB" sz="3600" dirty="0">
              <a:latin typeface="+mj-lt"/>
            </a:endParaRPr>
          </a:p>
          <a:p>
            <a:pPr marL="0" indent="0">
              <a:buNone/>
            </a:pPr>
            <a:r>
              <a:rPr lang="en-GB" sz="3600" dirty="0" smtClean="0">
                <a:latin typeface="+mj-lt"/>
              </a:rPr>
              <a:t>Look back at the model text for support if needed.</a:t>
            </a:r>
            <a:endParaRPr lang="en-GB" sz="3600" dirty="0">
              <a:latin typeface="+mj-lt"/>
            </a:endParaRPr>
          </a:p>
        </p:txBody>
      </p:sp>
    </p:spTree>
    <p:extLst>
      <p:ext uri="{BB962C8B-B14F-4D97-AF65-F5344CB8AC3E}">
        <p14:creationId xmlns:p14="http://schemas.microsoft.com/office/powerpoint/2010/main" val="2347590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End of session 1</a:t>
            </a:r>
            <a:endParaRPr lang="en-GB" b="1" dirty="0"/>
          </a:p>
        </p:txBody>
      </p:sp>
      <p:sp>
        <p:nvSpPr>
          <p:cNvPr id="3" name="Content Placeholder 2"/>
          <p:cNvSpPr>
            <a:spLocks noGrp="1"/>
          </p:cNvSpPr>
          <p:nvPr>
            <p:ph idx="1"/>
          </p:nvPr>
        </p:nvSpPr>
        <p:spPr>
          <a:xfrm>
            <a:off x="838200" y="1825625"/>
            <a:ext cx="10820400" cy="4351338"/>
          </a:xfrm>
        </p:spPr>
        <p:txBody>
          <a:bodyPr>
            <a:normAutofit fontScale="92500" lnSpcReduction="10000"/>
          </a:bodyPr>
          <a:lstStyle/>
          <a:p>
            <a:pPr marL="0" indent="0">
              <a:buNone/>
            </a:pPr>
            <a:r>
              <a:rPr lang="en-GB" sz="4000" dirty="0" smtClean="0">
                <a:latin typeface="+mj-lt"/>
              </a:rPr>
              <a:t>Great work everyone! I hope you enjoyed designing your own alien theme park / holiday destination and writing a persuasive advert for it.</a:t>
            </a:r>
          </a:p>
          <a:p>
            <a:pPr marL="0" indent="0">
              <a:buNone/>
            </a:pPr>
            <a:endParaRPr lang="en-GB" sz="4000" dirty="0">
              <a:latin typeface="+mj-lt"/>
            </a:endParaRPr>
          </a:p>
          <a:p>
            <a:pPr marL="0" indent="0">
              <a:buNone/>
            </a:pPr>
            <a:r>
              <a:rPr lang="en-GB" sz="4000" dirty="0" smtClean="0">
                <a:latin typeface="+mj-lt"/>
              </a:rPr>
              <a:t>If you would like to, send me your draft and I’ll return it with feedback for you to edit and write up.</a:t>
            </a:r>
          </a:p>
          <a:p>
            <a:pPr marL="0" indent="0">
              <a:buNone/>
            </a:pPr>
            <a:endParaRPr lang="en-GB" sz="4000" dirty="0">
              <a:latin typeface="+mj-lt"/>
            </a:endParaRPr>
          </a:p>
          <a:p>
            <a:pPr marL="0" indent="0">
              <a:buNone/>
            </a:pPr>
            <a:r>
              <a:rPr lang="en-GB" sz="4000" dirty="0" smtClean="0">
                <a:latin typeface="+mj-lt"/>
              </a:rPr>
              <a:t>You could include different fonts and pictures.</a:t>
            </a:r>
            <a:endParaRPr lang="en-GB" sz="4000" dirty="0">
              <a:latin typeface="+mj-lt"/>
            </a:endParaRPr>
          </a:p>
        </p:txBody>
      </p:sp>
    </p:spTree>
    <p:extLst>
      <p:ext uri="{BB962C8B-B14F-4D97-AF65-F5344CB8AC3E}">
        <p14:creationId xmlns:p14="http://schemas.microsoft.com/office/powerpoint/2010/main" val="1069967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3714</TotalTime>
  <Words>311</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Tahoma</vt:lpstr>
      <vt:lpstr>Office Theme</vt:lpstr>
      <vt:lpstr>Literacy</vt:lpstr>
      <vt:lpstr>Zargon 10</vt:lpstr>
      <vt:lpstr>Creative design</vt:lpstr>
      <vt:lpstr>Unpicking the text</vt:lpstr>
      <vt:lpstr>Let’s innovate…</vt:lpstr>
      <vt:lpstr>Writing your persuasive advert</vt:lpstr>
      <vt:lpstr>End of session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dc:title>
  <dc:creator>Nicola Lucas</dc:creator>
  <cp:lastModifiedBy>Nicola Lucas</cp:lastModifiedBy>
  <cp:revision>58</cp:revision>
  <dcterms:created xsi:type="dcterms:W3CDTF">2020-05-29T10:43:01Z</dcterms:created>
  <dcterms:modified xsi:type="dcterms:W3CDTF">2020-06-16T09:20:52Z</dcterms:modified>
</cp:coreProperties>
</file>