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58" r:id="rId2"/>
    <p:sldId id="283" r:id="rId3"/>
    <p:sldId id="259" r:id="rId4"/>
    <p:sldId id="260" r:id="rId5"/>
    <p:sldId id="261" r:id="rId6"/>
    <p:sldId id="290" r:id="rId7"/>
    <p:sldId id="284" r:id="rId8"/>
    <p:sldId id="285" r:id="rId9"/>
    <p:sldId id="286" r:id="rId10"/>
    <p:sldId id="287" r:id="rId11"/>
    <p:sldId id="288" r:id="rId12"/>
    <p:sldId id="28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046"/>
  </p:normalViewPr>
  <p:slideViewPr>
    <p:cSldViewPr snapToGrid="0" snapToObjects="1">
      <p:cViewPr varScale="1">
        <p:scale>
          <a:sx n="93" d="100"/>
          <a:sy n="93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etm.org.uk/masterypd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7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7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94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81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016214" y="6500874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Tx/>
              <a:buNone/>
            </a:pPr>
            <a:r>
              <a:rPr lang="en-US" sz="1500">
                <a:solidFill>
                  <a:srgbClr val="00628C"/>
                </a:solidFill>
                <a:effectLst/>
                <a:latin typeface="Myriad Pro" charset="0"/>
              </a:rPr>
              <a:t>© Crown Copyright 2019 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23034" y="6487841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sz="1500">
                <a:solidFill>
                  <a:srgbClr val="00628C"/>
                </a:solidFill>
                <a:effectLst/>
                <a:latin typeface="Myriad Pro" charset="0"/>
                <a:hlinkClick r:id="rId2"/>
              </a:rPr>
              <a:t>www.ncetm.org.uk/masterypd</a:t>
            </a:r>
            <a:r>
              <a:rPr lang="en-US" sz="1500">
                <a:solidFill>
                  <a:srgbClr val="00628C"/>
                </a:solidFill>
                <a:effectLst/>
                <a:latin typeface="Myriad Pro" charset="0"/>
              </a:rPr>
              <a:t> 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0"/>
            <a:ext cx="12192000" cy="630000"/>
          </a:xfrm>
          <a:solidFill>
            <a:srgbClr val="82CBDD"/>
          </a:solidFill>
        </p:spPr>
        <p:txBody>
          <a:bodyPr lIns="180000" rIns="180000" anchor="ctr" anchorCtr="0"/>
          <a:lstStyle>
            <a:lvl1pPr algn="r">
              <a:defRPr sz="2800"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pPr lvl="0"/>
            <a:r>
              <a:rPr lang="en-US" dirty="0"/>
              <a:t>Short Segment Title – Steps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4221617" y="6487840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sz="1500">
                <a:solidFill>
                  <a:schemeClr val="bg1">
                    <a:lumMod val="50000"/>
                  </a:schemeClr>
                </a:solidFill>
                <a:effectLst/>
                <a:latin typeface="Myriad Pro" charset="0"/>
              </a:rPr>
              <a:t>2019 pilot</a:t>
            </a:r>
          </a:p>
        </p:txBody>
      </p:sp>
    </p:spTree>
    <p:extLst>
      <p:ext uri="{BB962C8B-B14F-4D97-AF65-F5344CB8AC3E}">
        <p14:creationId xmlns:p14="http://schemas.microsoft.com/office/powerpoint/2010/main" val="276886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11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4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4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4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5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7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6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47" r:id="rId5"/>
    <p:sldLayoutId id="2147483748" r:id="rId6"/>
    <p:sldLayoutId id="2147483754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19y7ALzs39w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-fq54o3Tj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S8r8CWXh8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wRf77508C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5BF3350D-04F8-45D8-8DE7-CA77A39FE5BE}"/>
              </a:ext>
            </a:extLst>
          </p:cNvPr>
          <p:cNvSpPr txBox="1">
            <a:spLocks/>
          </p:cNvSpPr>
          <p:nvPr/>
        </p:nvSpPr>
        <p:spPr>
          <a:xfrm>
            <a:off x="1264920" y="5032647"/>
            <a:ext cx="5410200" cy="5688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EucrosiaUPC" panose="020B0604020202020204" pitchFamily="34" charset="0"/>
              </a:rPr>
              <a:t>Maths</a:t>
            </a:r>
            <a:r>
              <a:rPr kumimoji="0" lang="en-US" sz="4000" b="0" i="1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EucrosiaUPC" panose="020B0604020202020204" pitchFamily="34" charset="0"/>
              </a:rPr>
              <a:t>-</a:t>
            </a:r>
            <a:r>
              <a:rPr kumimoji="0" lang="en-US" sz="4400" b="0" i="1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j-ea"/>
                <a:cs typeface="EucrosiaUPC" panose="020B0604020202020204" pitchFamily="34" charset="0"/>
              </a:rPr>
              <a:t> Summer 1 Week 2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j-ea"/>
              <a:cs typeface="EucrosiaUPC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07A866-BC7A-41DC-9D66-C8478C2BABDF}"/>
              </a:ext>
            </a:extLst>
          </p:cNvPr>
          <p:cNvSpPr txBox="1"/>
          <p:nvPr/>
        </p:nvSpPr>
        <p:spPr>
          <a:xfrm>
            <a:off x="1264920" y="2252725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prstClr val="white"/>
                </a:solidFill>
                <a:latin typeface="Calibri" panose="020F0502020204030204"/>
              </a:rPr>
              <a:t>POWERPOINT 2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DFD28B1-2A5E-48A8-A12C-28029A38E131}"/>
              </a:ext>
            </a:extLst>
          </p:cNvPr>
          <p:cNvGrpSpPr/>
          <p:nvPr/>
        </p:nvGrpSpPr>
        <p:grpSpPr>
          <a:xfrm>
            <a:off x="7056120" y="1186273"/>
            <a:ext cx="4570245" cy="4570691"/>
            <a:chOff x="7056120" y="1186273"/>
            <a:chExt cx="4570245" cy="4570691"/>
          </a:xfrm>
        </p:grpSpPr>
        <p:grpSp>
          <p:nvGrpSpPr>
            <p:cNvPr id="22" name="Graphic 3">
              <a:extLst>
                <a:ext uri="{FF2B5EF4-FFF2-40B4-BE49-F238E27FC236}">
                  <a16:creationId xmlns:a16="http://schemas.microsoft.com/office/drawing/2014/main" id="{22E72AEE-B56D-446D-80EE-29B127812137}"/>
                </a:ext>
              </a:extLst>
            </p:cNvPr>
            <p:cNvGrpSpPr/>
            <p:nvPr/>
          </p:nvGrpSpPr>
          <p:grpSpPr>
            <a:xfrm>
              <a:off x="7056120" y="1186273"/>
              <a:ext cx="4570245" cy="4570691"/>
              <a:chOff x="7056120" y="1186273"/>
              <a:chExt cx="4570245" cy="4570691"/>
            </a:xfrm>
            <a:solidFill>
              <a:srgbClr val="4472C4"/>
            </a:solidFill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DFF40E9C-20F7-4AF8-8512-E2C19FA5FF0E}"/>
                  </a:ext>
                </a:extLst>
              </p:cNvPr>
              <p:cNvSpPr/>
              <p:nvPr/>
            </p:nvSpPr>
            <p:spPr>
              <a:xfrm>
                <a:off x="7056120" y="1186273"/>
                <a:ext cx="4570245" cy="4570691"/>
              </a:xfrm>
              <a:custGeom>
                <a:avLst/>
                <a:gdLst>
                  <a:gd name="connsiteX0" fmla="*/ 0 w 4570245"/>
                  <a:gd name="connsiteY0" fmla="*/ 1826575 h 4570691"/>
                  <a:gd name="connsiteX1" fmla="*/ 0 w 4570245"/>
                  <a:gd name="connsiteY1" fmla="*/ 503171 h 4570691"/>
                  <a:gd name="connsiteX2" fmla="*/ 122206 w 4570245"/>
                  <a:gd name="connsiteY2" fmla="*/ 380870 h 4570691"/>
                  <a:gd name="connsiteX3" fmla="*/ 1778794 w 4570245"/>
                  <a:gd name="connsiteY3" fmla="*/ 382109 h 4570691"/>
                  <a:gd name="connsiteX4" fmla="*/ 1861376 w 4570245"/>
                  <a:gd name="connsiteY4" fmla="*/ 316958 h 4570691"/>
                  <a:gd name="connsiteX5" fmla="*/ 1914144 w 4570245"/>
                  <a:gd name="connsiteY5" fmla="*/ 85214 h 4570691"/>
                  <a:gd name="connsiteX6" fmla="*/ 2019967 w 4570245"/>
                  <a:gd name="connsiteY6" fmla="*/ 251 h 4570691"/>
                  <a:gd name="connsiteX7" fmla="*/ 2553176 w 4570245"/>
                  <a:gd name="connsiteY7" fmla="*/ 251 h 4570691"/>
                  <a:gd name="connsiteX8" fmla="*/ 2655570 w 4570245"/>
                  <a:gd name="connsiteY8" fmla="*/ 83405 h 4570691"/>
                  <a:gd name="connsiteX9" fmla="*/ 2710815 w 4570245"/>
                  <a:gd name="connsiteY9" fmla="*/ 324387 h 4570691"/>
                  <a:gd name="connsiteX10" fmla="*/ 2784824 w 4570245"/>
                  <a:gd name="connsiteY10" fmla="*/ 381918 h 4570691"/>
                  <a:gd name="connsiteX11" fmla="*/ 4436650 w 4570245"/>
                  <a:gd name="connsiteY11" fmla="*/ 380870 h 4570691"/>
                  <a:gd name="connsiteX12" fmla="*/ 4493705 w 4570245"/>
                  <a:gd name="connsiteY12" fmla="*/ 381918 h 4570691"/>
                  <a:gd name="connsiteX13" fmla="*/ 4569333 w 4570245"/>
                  <a:gd name="connsiteY13" fmla="*/ 458404 h 4570691"/>
                  <a:gd name="connsiteX14" fmla="*/ 4570190 w 4570245"/>
                  <a:gd name="connsiteY14" fmla="*/ 501266 h 4570691"/>
                  <a:gd name="connsiteX15" fmla="*/ 4570190 w 4570245"/>
                  <a:gd name="connsiteY15" fmla="*/ 3152836 h 4570691"/>
                  <a:gd name="connsiteX16" fmla="*/ 4570095 w 4570245"/>
                  <a:gd name="connsiteY16" fmla="*/ 3176648 h 4570691"/>
                  <a:gd name="connsiteX17" fmla="*/ 4472178 w 4570245"/>
                  <a:gd name="connsiteY17" fmla="*/ 3275137 h 4570691"/>
                  <a:gd name="connsiteX18" fmla="*/ 4086606 w 4570245"/>
                  <a:gd name="connsiteY18" fmla="*/ 3275423 h 4570691"/>
                  <a:gd name="connsiteX19" fmla="*/ 3401092 w 4570245"/>
                  <a:gd name="connsiteY19" fmla="*/ 3274565 h 4570691"/>
                  <a:gd name="connsiteX20" fmla="*/ 3351276 w 4570245"/>
                  <a:gd name="connsiteY20" fmla="*/ 3330477 h 4570691"/>
                  <a:gd name="connsiteX21" fmla="*/ 3488912 w 4570245"/>
                  <a:gd name="connsiteY21" fmla="*/ 4131244 h 4570691"/>
                  <a:gd name="connsiteX22" fmla="*/ 3547967 w 4570245"/>
                  <a:gd name="connsiteY22" fmla="*/ 4473001 h 4570691"/>
                  <a:gd name="connsiteX23" fmla="*/ 3473196 w 4570245"/>
                  <a:gd name="connsiteY23" fmla="*/ 4568727 h 4570691"/>
                  <a:gd name="connsiteX24" fmla="*/ 3135249 w 4570245"/>
                  <a:gd name="connsiteY24" fmla="*/ 4568727 h 4570691"/>
                  <a:gd name="connsiteX25" fmla="*/ 3059049 w 4570245"/>
                  <a:gd name="connsiteY25" fmla="*/ 4485384 h 4570691"/>
                  <a:gd name="connsiteX26" fmla="*/ 2989803 w 4570245"/>
                  <a:gd name="connsiteY26" fmla="*/ 4087429 h 4570691"/>
                  <a:gd name="connsiteX27" fmla="*/ 2855119 w 4570245"/>
                  <a:gd name="connsiteY27" fmla="*/ 3319904 h 4570691"/>
                  <a:gd name="connsiteX28" fmla="*/ 2800922 w 4570245"/>
                  <a:gd name="connsiteY28" fmla="*/ 3274756 h 4570691"/>
                  <a:gd name="connsiteX29" fmla="*/ 1824990 w 4570245"/>
                  <a:gd name="connsiteY29" fmla="*/ 3274946 h 4570691"/>
                  <a:gd name="connsiteX30" fmla="*/ 1769078 w 4570245"/>
                  <a:gd name="connsiteY30" fmla="*/ 3321714 h 4570691"/>
                  <a:gd name="connsiteX31" fmla="*/ 1562291 w 4570245"/>
                  <a:gd name="connsiteY31" fmla="*/ 4491480 h 4570691"/>
                  <a:gd name="connsiteX32" fmla="*/ 1469136 w 4570245"/>
                  <a:gd name="connsiteY32" fmla="*/ 4570061 h 4570691"/>
                  <a:gd name="connsiteX33" fmla="*/ 1169194 w 4570245"/>
                  <a:gd name="connsiteY33" fmla="*/ 4570061 h 4570691"/>
                  <a:gd name="connsiteX34" fmla="*/ 1080421 w 4570245"/>
                  <a:gd name="connsiteY34" fmla="*/ 4463952 h 4570691"/>
                  <a:gd name="connsiteX35" fmla="*/ 1273493 w 4570245"/>
                  <a:gd name="connsiteY35" fmla="*/ 3325715 h 4570691"/>
                  <a:gd name="connsiteX36" fmla="*/ 1218629 w 4570245"/>
                  <a:gd name="connsiteY36" fmla="*/ 3275137 h 4570691"/>
                  <a:gd name="connsiteX37" fmla="*/ 138017 w 4570245"/>
                  <a:gd name="connsiteY37" fmla="*/ 3275423 h 4570691"/>
                  <a:gd name="connsiteX38" fmla="*/ 0 w 4570245"/>
                  <a:gd name="connsiteY38" fmla="*/ 3135691 h 4570691"/>
                  <a:gd name="connsiteX39" fmla="*/ 0 w 4570245"/>
                  <a:gd name="connsiteY39" fmla="*/ 1826575 h 4570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4570245" h="4570691">
                    <a:moveTo>
                      <a:pt x="0" y="1826575"/>
                    </a:moveTo>
                    <a:cubicBezTo>
                      <a:pt x="0" y="1385472"/>
                      <a:pt x="0" y="944274"/>
                      <a:pt x="0" y="503171"/>
                    </a:cubicBezTo>
                    <a:cubicBezTo>
                      <a:pt x="0" y="400778"/>
                      <a:pt x="19907" y="380870"/>
                      <a:pt x="122206" y="380870"/>
                    </a:cubicBezTo>
                    <a:cubicBezTo>
                      <a:pt x="674370" y="380870"/>
                      <a:pt x="1226630" y="380108"/>
                      <a:pt x="1778794" y="382109"/>
                    </a:cubicBezTo>
                    <a:cubicBezTo>
                      <a:pt x="1830134" y="382299"/>
                      <a:pt x="1852327" y="367631"/>
                      <a:pt x="1861376" y="316958"/>
                    </a:cubicBezTo>
                    <a:cubicBezTo>
                      <a:pt x="1875187" y="239043"/>
                      <a:pt x="1895761" y="162272"/>
                      <a:pt x="1914144" y="85214"/>
                    </a:cubicBezTo>
                    <a:cubicBezTo>
                      <a:pt x="1929860" y="19492"/>
                      <a:pt x="1953578" y="347"/>
                      <a:pt x="2019967" y="251"/>
                    </a:cubicBezTo>
                    <a:cubicBezTo>
                      <a:pt x="2197703" y="-34"/>
                      <a:pt x="2375440" y="-130"/>
                      <a:pt x="2553176" y="251"/>
                    </a:cubicBezTo>
                    <a:cubicBezTo>
                      <a:pt x="2616327" y="442"/>
                      <a:pt x="2641473" y="21873"/>
                      <a:pt x="2655570" y="83405"/>
                    </a:cubicBezTo>
                    <a:cubicBezTo>
                      <a:pt x="2674049" y="163700"/>
                      <a:pt x="2695575" y="243425"/>
                      <a:pt x="2710815" y="324387"/>
                    </a:cubicBezTo>
                    <a:cubicBezTo>
                      <a:pt x="2719388" y="369631"/>
                      <a:pt x="2740152" y="382013"/>
                      <a:pt x="2784824" y="381918"/>
                    </a:cubicBezTo>
                    <a:cubicBezTo>
                      <a:pt x="3335370" y="380394"/>
                      <a:pt x="3886010" y="380870"/>
                      <a:pt x="4436650" y="380870"/>
                    </a:cubicBezTo>
                    <a:cubicBezTo>
                      <a:pt x="4455700" y="380870"/>
                      <a:pt x="4474845" y="380204"/>
                      <a:pt x="4493705" y="381918"/>
                    </a:cubicBezTo>
                    <a:cubicBezTo>
                      <a:pt x="4540091" y="386014"/>
                      <a:pt x="4565428" y="412112"/>
                      <a:pt x="4569333" y="458404"/>
                    </a:cubicBezTo>
                    <a:cubicBezTo>
                      <a:pt x="4570572" y="472596"/>
                      <a:pt x="4570190" y="486979"/>
                      <a:pt x="4570190" y="501266"/>
                    </a:cubicBezTo>
                    <a:cubicBezTo>
                      <a:pt x="4570190" y="1385091"/>
                      <a:pt x="4570190" y="2269011"/>
                      <a:pt x="4570190" y="3152836"/>
                    </a:cubicBezTo>
                    <a:cubicBezTo>
                      <a:pt x="4570190" y="3160742"/>
                      <a:pt x="4570286" y="3168743"/>
                      <a:pt x="4570095" y="3176648"/>
                    </a:cubicBezTo>
                    <a:cubicBezTo>
                      <a:pt x="4568476" y="3248562"/>
                      <a:pt x="4543616" y="3274756"/>
                      <a:pt x="4472178" y="3275137"/>
                    </a:cubicBezTo>
                    <a:cubicBezTo>
                      <a:pt x="4343686" y="3275994"/>
                      <a:pt x="4215098" y="3275423"/>
                      <a:pt x="4086606" y="3275423"/>
                    </a:cubicBezTo>
                    <a:cubicBezTo>
                      <a:pt x="3858101" y="3275423"/>
                      <a:pt x="3629597" y="3276375"/>
                      <a:pt x="3401092" y="3274565"/>
                    </a:cubicBezTo>
                    <a:cubicBezTo>
                      <a:pt x="3357372" y="3274185"/>
                      <a:pt x="3343085" y="3284090"/>
                      <a:pt x="3351276" y="3330477"/>
                    </a:cubicBezTo>
                    <a:cubicBezTo>
                      <a:pt x="3398520" y="3597177"/>
                      <a:pt x="3443192" y="3864258"/>
                      <a:pt x="3488912" y="4131244"/>
                    </a:cubicBezTo>
                    <a:cubicBezTo>
                      <a:pt x="3508439" y="4245163"/>
                      <a:pt x="3528536" y="4359082"/>
                      <a:pt x="3547967" y="4473001"/>
                    </a:cubicBezTo>
                    <a:cubicBezTo>
                      <a:pt x="3556349" y="4521960"/>
                      <a:pt x="3523869" y="4567489"/>
                      <a:pt x="3473196" y="4568727"/>
                    </a:cubicBezTo>
                    <a:cubicBezTo>
                      <a:pt x="3360611" y="4571394"/>
                      <a:pt x="3247835" y="4571299"/>
                      <a:pt x="3135249" y="4568727"/>
                    </a:cubicBezTo>
                    <a:cubicBezTo>
                      <a:pt x="3085433" y="4567584"/>
                      <a:pt x="3066764" y="4529770"/>
                      <a:pt x="3059049" y="4485384"/>
                    </a:cubicBezTo>
                    <a:cubicBezTo>
                      <a:pt x="3036094" y="4352700"/>
                      <a:pt x="3013043" y="4220112"/>
                      <a:pt x="2989803" y="4087429"/>
                    </a:cubicBezTo>
                    <a:cubicBezTo>
                      <a:pt x="2944940" y="3831587"/>
                      <a:pt x="2899696" y="3575746"/>
                      <a:pt x="2855119" y="3319904"/>
                    </a:cubicBezTo>
                    <a:cubicBezTo>
                      <a:pt x="2849595" y="3288281"/>
                      <a:pt x="2834926" y="3274661"/>
                      <a:pt x="2800922" y="3274756"/>
                    </a:cubicBezTo>
                    <a:cubicBezTo>
                      <a:pt x="2475643" y="3275709"/>
                      <a:pt x="2150364" y="3275613"/>
                      <a:pt x="1824990" y="3274946"/>
                    </a:cubicBezTo>
                    <a:cubicBezTo>
                      <a:pt x="1790986" y="3274851"/>
                      <a:pt x="1775460" y="3284471"/>
                      <a:pt x="1769078" y="3321714"/>
                    </a:cubicBezTo>
                    <a:cubicBezTo>
                      <a:pt x="1701546" y="3711858"/>
                      <a:pt x="1631823" y="4101621"/>
                      <a:pt x="1562291" y="4491480"/>
                    </a:cubicBezTo>
                    <a:cubicBezTo>
                      <a:pt x="1551527" y="4551582"/>
                      <a:pt x="1529906" y="4569680"/>
                      <a:pt x="1469136" y="4570061"/>
                    </a:cubicBezTo>
                    <a:cubicBezTo>
                      <a:pt x="1369124" y="4570728"/>
                      <a:pt x="1269206" y="4570823"/>
                      <a:pt x="1169194" y="4570061"/>
                    </a:cubicBezTo>
                    <a:cubicBezTo>
                      <a:pt x="1096804" y="4569489"/>
                      <a:pt x="1068515" y="4533866"/>
                      <a:pt x="1080421" y="4463952"/>
                    </a:cubicBezTo>
                    <a:cubicBezTo>
                      <a:pt x="1144905" y="4084571"/>
                      <a:pt x="1208532" y="3705000"/>
                      <a:pt x="1273493" y="3325715"/>
                    </a:cubicBezTo>
                    <a:cubicBezTo>
                      <a:pt x="1281970" y="3276185"/>
                      <a:pt x="1254347" y="3275042"/>
                      <a:pt x="1218629" y="3275137"/>
                    </a:cubicBezTo>
                    <a:cubicBezTo>
                      <a:pt x="858393" y="3275613"/>
                      <a:pt x="498253" y="3275423"/>
                      <a:pt x="138017" y="3275423"/>
                    </a:cubicBezTo>
                    <a:cubicBezTo>
                      <a:pt x="14002" y="3275327"/>
                      <a:pt x="0" y="3261230"/>
                      <a:pt x="0" y="3135691"/>
                    </a:cubicBezTo>
                    <a:cubicBezTo>
                      <a:pt x="0" y="2699351"/>
                      <a:pt x="0" y="2262915"/>
                      <a:pt x="0" y="1826575"/>
                    </a:cubicBezTo>
                    <a:close/>
                  </a:path>
                </a:pathLst>
              </a:custGeom>
              <a:solidFill>
                <a:srgbClr val="2D2A3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FDC840CE-D6AE-4FF2-82B5-ECF2FC28E6B7}"/>
                  </a:ext>
                </a:extLst>
              </p:cNvPr>
              <p:cNvSpPr/>
              <p:nvPr/>
            </p:nvSpPr>
            <p:spPr>
              <a:xfrm>
                <a:off x="7207471" y="1848631"/>
                <a:ext cx="4267677" cy="2157007"/>
              </a:xfrm>
              <a:custGeom>
                <a:avLst/>
                <a:gdLst>
                  <a:gd name="connsiteX0" fmla="*/ 4265105 w 4267677"/>
                  <a:gd name="connsiteY0" fmla="*/ 23503 h 2157007"/>
                  <a:gd name="connsiteX1" fmla="*/ 4266534 w 4267677"/>
                  <a:gd name="connsiteY1" fmla="*/ 204287 h 2157007"/>
                  <a:gd name="connsiteX2" fmla="*/ 4267677 w 4267677"/>
                  <a:gd name="connsiteY2" fmla="*/ 2103096 h 2157007"/>
                  <a:gd name="connsiteX3" fmla="*/ 4213480 w 4267677"/>
                  <a:gd name="connsiteY3" fmla="*/ 2157008 h 2157007"/>
                  <a:gd name="connsiteX4" fmla="*/ 54198 w 4267677"/>
                  <a:gd name="connsiteY4" fmla="*/ 2157008 h 2157007"/>
                  <a:gd name="connsiteX5" fmla="*/ 1 w 4267677"/>
                  <a:gd name="connsiteY5" fmla="*/ 2103096 h 2157007"/>
                  <a:gd name="connsiteX6" fmla="*/ 1144 w 4267677"/>
                  <a:gd name="connsiteY6" fmla="*/ 71033 h 2157007"/>
                  <a:gd name="connsiteX7" fmla="*/ 2572 w 4267677"/>
                  <a:gd name="connsiteY7" fmla="*/ 23503 h 2157007"/>
                  <a:gd name="connsiteX8" fmla="*/ 52579 w 4267677"/>
                  <a:gd name="connsiteY8" fmla="*/ 1310 h 2157007"/>
                  <a:gd name="connsiteX9" fmla="*/ 123921 w 4267677"/>
                  <a:gd name="connsiteY9" fmla="*/ 71 h 2157007"/>
                  <a:gd name="connsiteX10" fmla="*/ 4143852 w 4267677"/>
                  <a:gd name="connsiteY10" fmla="*/ 71 h 2157007"/>
                  <a:gd name="connsiteX11" fmla="*/ 4215194 w 4267677"/>
                  <a:gd name="connsiteY11" fmla="*/ 1310 h 2157007"/>
                  <a:gd name="connsiteX12" fmla="*/ 4265105 w 4267677"/>
                  <a:gd name="connsiteY12" fmla="*/ 23503 h 2157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267677" h="2157007">
                    <a:moveTo>
                      <a:pt x="4265105" y="23503"/>
                    </a:moveTo>
                    <a:cubicBezTo>
                      <a:pt x="4265582" y="83796"/>
                      <a:pt x="4266534" y="143994"/>
                      <a:pt x="4266534" y="204287"/>
                    </a:cubicBezTo>
                    <a:cubicBezTo>
                      <a:pt x="4266629" y="837224"/>
                      <a:pt x="4266153" y="1470160"/>
                      <a:pt x="4267677" y="2103096"/>
                    </a:cubicBezTo>
                    <a:cubicBezTo>
                      <a:pt x="4267772" y="2146626"/>
                      <a:pt x="4256533" y="2157008"/>
                      <a:pt x="4213480" y="2157008"/>
                    </a:cubicBezTo>
                    <a:cubicBezTo>
                      <a:pt x="2827021" y="2155770"/>
                      <a:pt x="1440562" y="2155770"/>
                      <a:pt x="54198" y="2157008"/>
                    </a:cubicBezTo>
                    <a:cubicBezTo>
                      <a:pt x="11145" y="2157008"/>
                      <a:pt x="-95" y="2146626"/>
                      <a:pt x="1" y="2103096"/>
                    </a:cubicBezTo>
                    <a:cubicBezTo>
                      <a:pt x="1525" y="1425774"/>
                      <a:pt x="1048" y="748355"/>
                      <a:pt x="1144" y="71033"/>
                    </a:cubicBezTo>
                    <a:cubicBezTo>
                      <a:pt x="1144" y="55221"/>
                      <a:pt x="2096" y="39410"/>
                      <a:pt x="2572" y="23503"/>
                    </a:cubicBezTo>
                    <a:cubicBezTo>
                      <a:pt x="14479" y="5501"/>
                      <a:pt x="33052" y="2453"/>
                      <a:pt x="52579" y="1310"/>
                    </a:cubicBezTo>
                    <a:cubicBezTo>
                      <a:pt x="76391" y="-24"/>
                      <a:pt x="100108" y="71"/>
                      <a:pt x="123921" y="71"/>
                    </a:cubicBezTo>
                    <a:cubicBezTo>
                      <a:pt x="1463898" y="-24"/>
                      <a:pt x="2803875" y="-24"/>
                      <a:pt x="4143852" y="71"/>
                    </a:cubicBezTo>
                    <a:cubicBezTo>
                      <a:pt x="4167664" y="71"/>
                      <a:pt x="4191382" y="-24"/>
                      <a:pt x="4215194" y="1310"/>
                    </a:cubicBezTo>
                    <a:cubicBezTo>
                      <a:pt x="4234625" y="2453"/>
                      <a:pt x="4253104" y="5501"/>
                      <a:pt x="4265105" y="23503"/>
                    </a:cubicBezTo>
                    <a:close/>
                  </a:path>
                </a:pathLst>
              </a:custGeom>
              <a:solidFill>
                <a:srgbClr val="9BE5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5E32CC6-DD71-42A1-B617-D8CE83282CA5}"/>
                  </a:ext>
                </a:extLst>
              </p:cNvPr>
              <p:cNvSpPr/>
              <p:nvPr/>
            </p:nvSpPr>
            <p:spPr>
              <a:xfrm>
                <a:off x="7202250" y="1712780"/>
                <a:ext cx="4273996" cy="159354"/>
              </a:xfrm>
              <a:custGeom>
                <a:avLst/>
                <a:gdLst>
                  <a:gd name="connsiteX0" fmla="*/ 4270326 w 4273996"/>
                  <a:gd name="connsiteY0" fmla="*/ 159354 h 159354"/>
                  <a:gd name="connsiteX1" fmla="*/ 7793 w 4273996"/>
                  <a:gd name="connsiteY1" fmla="*/ 159354 h 159354"/>
                  <a:gd name="connsiteX2" fmla="*/ 14461 w 4273996"/>
                  <a:gd name="connsiteY2" fmla="*/ 16670 h 159354"/>
                  <a:gd name="connsiteX3" fmla="*/ 150859 w 4273996"/>
                  <a:gd name="connsiteY3" fmla="*/ 7145 h 159354"/>
                  <a:gd name="connsiteX4" fmla="*/ 4212795 w 4273996"/>
                  <a:gd name="connsiteY4" fmla="*/ 5621 h 159354"/>
                  <a:gd name="connsiteX5" fmla="*/ 4272612 w 4273996"/>
                  <a:gd name="connsiteY5" fmla="*/ 64390 h 159354"/>
                  <a:gd name="connsiteX6" fmla="*/ 4270326 w 4273996"/>
                  <a:gd name="connsiteY6" fmla="*/ 159354 h 159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273996" h="159354">
                    <a:moveTo>
                      <a:pt x="4270326" y="159354"/>
                    </a:moveTo>
                    <a:cubicBezTo>
                      <a:pt x="2849482" y="159354"/>
                      <a:pt x="1428637" y="159354"/>
                      <a:pt x="7793" y="159354"/>
                    </a:cubicBezTo>
                    <a:cubicBezTo>
                      <a:pt x="6745" y="110491"/>
                      <a:pt x="-12876" y="48674"/>
                      <a:pt x="14461" y="16670"/>
                    </a:cubicBezTo>
                    <a:cubicBezTo>
                      <a:pt x="40750" y="-14096"/>
                      <a:pt x="103996" y="7145"/>
                      <a:pt x="150859" y="7145"/>
                    </a:cubicBezTo>
                    <a:cubicBezTo>
                      <a:pt x="1504837" y="6573"/>
                      <a:pt x="2858816" y="6954"/>
                      <a:pt x="4212795" y="5621"/>
                    </a:cubicBezTo>
                    <a:cubicBezTo>
                      <a:pt x="4259182" y="5621"/>
                      <a:pt x="4279756" y="14479"/>
                      <a:pt x="4272612" y="64390"/>
                    </a:cubicBezTo>
                    <a:cubicBezTo>
                      <a:pt x="4268135" y="95537"/>
                      <a:pt x="4270802" y="127636"/>
                      <a:pt x="4270326" y="159354"/>
                    </a:cubicBezTo>
                    <a:close/>
                  </a:path>
                </a:pathLst>
              </a:custGeom>
              <a:solidFill>
                <a:srgbClr val="0070C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3E60126-6554-471B-AA6D-556F4A03A30F}"/>
                  </a:ext>
                </a:extLst>
              </p:cNvPr>
              <p:cNvSpPr/>
              <p:nvPr/>
            </p:nvSpPr>
            <p:spPr>
              <a:xfrm>
                <a:off x="7207163" y="4155943"/>
                <a:ext cx="4268077" cy="154591"/>
              </a:xfrm>
              <a:custGeom>
                <a:avLst/>
                <a:gdLst>
                  <a:gd name="connsiteX0" fmla="*/ 2139147 w 4268077"/>
                  <a:gd name="connsiteY0" fmla="*/ 1048 h 154591"/>
                  <a:gd name="connsiteX1" fmla="*/ 4214073 w 4268077"/>
                  <a:gd name="connsiteY1" fmla="*/ 1 h 154591"/>
                  <a:gd name="connsiteX2" fmla="*/ 4267985 w 4268077"/>
                  <a:gd name="connsiteY2" fmla="*/ 54864 h 154591"/>
                  <a:gd name="connsiteX3" fmla="*/ 4168448 w 4268077"/>
                  <a:gd name="connsiteY3" fmla="*/ 153353 h 154591"/>
                  <a:gd name="connsiteX4" fmla="*/ 61364 w 4268077"/>
                  <a:gd name="connsiteY4" fmla="*/ 154591 h 154591"/>
                  <a:gd name="connsiteX5" fmla="*/ 213 w 4268077"/>
                  <a:gd name="connsiteY5" fmla="*/ 92393 h 154591"/>
                  <a:gd name="connsiteX6" fmla="*/ 92796 w 4268077"/>
                  <a:gd name="connsiteY6" fmla="*/ 1048 h 154591"/>
                  <a:gd name="connsiteX7" fmla="*/ 2139147 w 4268077"/>
                  <a:gd name="connsiteY7" fmla="*/ 1048 h 154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68077" h="154591">
                    <a:moveTo>
                      <a:pt x="2139147" y="1048"/>
                    </a:moveTo>
                    <a:cubicBezTo>
                      <a:pt x="2830757" y="1048"/>
                      <a:pt x="3522463" y="1525"/>
                      <a:pt x="4214073" y="1"/>
                    </a:cubicBezTo>
                    <a:cubicBezTo>
                      <a:pt x="4258460" y="-95"/>
                      <a:pt x="4269223" y="12288"/>
                      <a:pt x="4267985" y="54864"/>
                    </a:cubicBezTo>
                    <a:cubicBezTo>
                      <a:pt x="4264937" y="153353"/>
                      <a:pt x="4267128" y="153353"/>
                      <a:pt x="4168448" y="153353"/>
                    </a:cubicBezTo>
                    <a:cubicBezTo>
                      <a:pt x="2799420" y="153353"/>
                      <a:pt x="1430392" y="153067"/>
                      <a:pt x="61364" y="154591"/>
                    </a:cubicBezTo>
                    <a:cubicBezTo>
                      <a:pt x="10976" y="154686"/>
                      <a:pt x="-1882" y="141161"/>
                      <a:pt x="213" y="92393"/>
                    </a:cubicBezTo>
                    <a:cubicBezTo>
                      <a:pt x="4214" y="1143"/>
                      <a:pt x="1356" y="1048"/>
                      <a:pt x="92796" y="1048"/>
                    </a:cubicBezTo>
                    <a:cubicBezTo>
                      <a:pt x="774881" y="1048"/>
                      <a:pt x="1456967" y="1048"/>
                      <a:pt x="2139147" y="1048"/>
                    </a:cubicBezTo>
                    <a:close/>
                  </a:path>
                </a:pathLst>
              </a:custGeom>
              <a:solidFill>
                <a:srgbClr val="4472C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4AFBDF58-24D7-4957-A0FD-C4C23950E3FA}"/>
                  </a:ext>
                </a:extLst>
              </p:cNvPr>
              <p:cNvSpPr/>
              <p:nvPr/>
            </p:nvSpPr>
            <p:spPr>
              <a:xfrm>
                <a:off x="8306481" y="4461075"/>
                <a:ext cx="366552" cy="1143144"/>
              </a:xfrm>
              <a:custGeom>
                <a:avLst/>
                <a:gdLst>
                  <a:gd name="connsiteX0" fmla="*/ 85424 w 366552"/>
                  <a:gd name="connsiteY0" fmla="*/ 1143145 h 1143144"/>
                  <a:gd name="connsiteX1" fmla="*/ 7033 w 366552"/>
                  <a:gd name="connsiteY1" fmla="*/ 1053229 h 1143144"/>
                  <a:gd name="connsiteX2" fmla="*/ 176102 w 366552"/>
                  <a:gd name="connsiteY2" fmla="*/ 50627 h 1143144"/>
                  <a:gd name="connsiteX3" fmla="*/ 235252 w 366552"/>
                  <a:gd name="connsiteY3" fmla="*/ 240 h 1143144"/>
                  <a:gd name="connsiteX4" fmla="*/ 320882 w 366552"/>
                  <a:gd name="connsiteY4" fmla="*/ 335 h 1143144"/>
                  <a:gd name="connsiteX5" fmla="*/ 364126 w 366552"/>
                  <a:gd name="connsiteY5" fmla="*/ 56152 h 1143144"/>
                  <a:gd name="connsiteX6" fmla="*/ 283258 w 366552"/>
                  <a:gd name="connsiteY6" fmla="*/ 505160 h 1143144"/>
                  <a:gd name="connsiteX7" fmla="*/ 185627 w 366552"/>
                  <a:gd name="connsiteY7" fmla="*/ 1062182 h 1143144"/>
                  <a:gd name="connsiteX8" fmla="*/ 85424 w 366552"/>
                  <a:gd name="connsiteY8" fmla="*/ 1143145 h 1143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66552" h="1143144">
                    <a:moveTo>
                      <a:pt x="85424" y="1143145"/>
                    </a:moveTo>
                    <a:cubicBezTo>
                      <a:pt x="-6206" y="1143145"/>
                      <a:pt x="-7921" y="1142859"/>
                      <a:pt x="7033" y="1053229"/>
                    </a:cubicBezTo>
                    <a:cubicBezTo>
                      <a:pt x="62945" y="718996"/>
                      <a:pt x="120667" y="384955"/>
                      <a:pt x="176102" y="50627"/>
                    </a:cubicBezTo>
                    <a:cubicBezTo>
                      <a:pt x="182294" y="13099"/>
                      <a:pt x="198010" y="-2141"/>
                      <a:pt x="235252" y="240"/>
                    </a:cubicBezTo>
                    <a:cubicBezTo>
                      <a:pt x="263732" y="2050"/>
                      <a:pt x="292403" y="1954"/>
                      <a:pt x="320882" y="335"/>
                    </a:cubicBezTo>
                    <a:cubicBezTo>
                      <a:pt x="363935" y="-2141"/>
                      <a:pt x="371365" y="17671"/>
                      <a:pt x="364126" y="56152"/>
                    </a:cubicBezTo>
                    <a:cubicBezTo>
                      <a:pt x="336027" y="205599"/>
                      <a:pt x="309738" y="355427"/>
                      <a:pt x="283258" y="505160"/>
                    </a:cubicBezTo>
                    <a:cubicBezTo>
                      <a:pt x="250493" y="690802"/>
                      <a:pt x="218107" y="876445"/>
                      <a:pt x="185627" y="1062182"/>
                    </a:cubicBezTo>
                    <a:cubicBezTo>
                      <a:pt x="171625" y="1143145"/>
                      <a:pt x="171816" y="1143145"/>
                      <a:pt x="85424" y="1143145"/>
                    </a:cubicBezTo>
                    <a:close/>
                  </a:path>
                </a:pathLst>
              </a:custGeom>
              <a:solidFill>
                <a:srgbClr val="5D3C5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22C7A64D-00B3-4B83-B49D-587DCDE3AFF8}"/>
                  </a:ext>
                </a:extLst>
              </p:cNvPr>
              <p:cNvSpPr/>
              <p:nvPr/>
            </p:nvSpPr>
            <p:spPr>
              <a:xfrm>
                <a:off x="10065392" y="4461500"/>
                <a:ext cx="366937" cy="1144777"/>
              </a:xfrm>
              <a:custGeom>
                <a:avLst/>
                <a:gdLst>
                  <a:gd name="connsiteX0" fmla="*/ 86162 w 366937"/>
                  <a:gd name="connsiteY0" fmla="*/ 196 h 1144777"/>
                  <a:gd name="connsiteX1" fmla="*/ 195700 w 366937"/>
                  <a:gd name="connsiteY1" fmla="*/ 90969 h 1144777"/>
                  <a:gd name="connsiteX2" fmla="*/ 365340 w 366937"/>
                  <a:gd name="connsiteY2" fmla="*/ 1097571 h 1144777"/>
                  <a:gd name="connsiteX3" fmla="*/ 327240 w 366937"/>
                  <a:gd name="connsiteY3" fmla="*/ 1143196 h 1144777"/>
                  <a:gd name="connsiteX4" fmla="*/ 172173 w 366937"/>
                  <a:gd name="connsiteY4" fmla="*/ 1021752 h 1144777"/>
                  <a:gd name="connsiteX5" fmla="*/ 6438 w 366937"/>
                  <a:gd name="connsiteY5" fmla="*/ 77062 h 1144777"/>
                  <a:gd name="connsiteX6" fmla="*/ 86162 w 366937"/>
                  <a:gd name="connsiteY6" fmla="*/ 196 h 1144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66937" h="1144777">
                    <a:moveTo>
                      <a:pt x="86162" y="196"/>
                    </a:moveTo>
                    <a:cubicBezTo>
                      <a:pt x="198843" y="-662"/>
                      <a:pt x="179698" y="-2662"/>
                      <a:pt x="195700" y="90969"/>
                    </a:cubicBezTo>
                    <a:cubicBezTo>
                      <a:pt x="253040" y="426344"/>
                      <a:pt x="307904" y="762196"/>
                      <a:pt x="365340" y="1097571"/>
                    </a:cubicBezTo>
                    <a:cubicBezTo>
                      <a:pt x="371531" y="1133576"/>
                      <a:pt x="359911" y="1141958"/>
                      <a:pt x="327240" y="1143196"/>
                    </a:cubicBezTo>
                    <a:cubicBezTo>
                      <a:pt x="193890" y="1148244"/>
                      <a:pt x="194366" y="1148816"/>
                      <a:pt x="172173" y="1021752"/>
                    </a:cubicBezTo>
                    <a:cubicBezTo>
                      <a:pt x="117214" y="706760"/>
                      <a:pt x="61873" y="391864"/>
                      <a:pt x="6438" y="77062"/>
                    </a:cubicBezTo>
                    <a:cubicBezTo>
                      <a:pt x="-6992" y="101"/>
                      <a:pt x="-7373" y="196"/>
                      <a:pt x="86162" y="196"/>
                    </a:cubicBezTo>
                    <a:close/>
                  </a:path>
                </a:pathLst>
              </a:custGeom>
              <a:solidFill>
                <a:srgbClr val="5D3C5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BA75F809-49F0-40EE-A807-B363E42EC29B}"/>
                  </a:ext>
                </a:extLst>
              </p:cNvPr>
              <p:cNvSpPr/>
              <p:nvPr/>
            </p:nvSpPr>
            <p:spPr>
              <a:xfrm>
                <a:off x="9075324" y="1338446"/>
                <a:ext cx="531780" cy="175857"/>
              </a:xfrm>
              <a:custGeom>
                <a:avLst/>
                <a:gdLst>
                  <a:gd name="connsiteX0" fmla="*/ 0 w 531780"/>
                  <a:gd name="connsiteY0" fmla="*/ 153069 h 175857"/>
                  <a:gd name="connsiteX1" fmla="*/ 26670 w 531780"/>
                  <a:gd name="connsiteY1" fmla="*/ 42579 h 175857"/>
                  <a:gd name="connsiteX2" fmla="*/ 78867 w 531780"/>
                  <a:gd name="connsiteY2" fmla="*/ 2 h 175857"/>
                  <a:gd name="connsiteX3" fmla="*/ 453200 w 531780"/>
                  <a:gd name="connsiteY3" fmla="*/ 2 h 175857"/>
                  <a:gd name="connsiteX4" fmla="*/ 505301 w 531780"/>
                  <a:gd name="connsiteY4" fmla="*/ 42769 h 175857"/>
                  <a:gd name="connsiteX5" fmla="*/ 531781 w 531780"/>
                  <a:gd name="connsiteY5" fmla="*/ 153164 h 175857"/>
                  <a:gd name="connsiteX6" fmla="*/ 471868 w 531780"/>
                  <a:gd name="connsiteY6" fmla="*/ 174786 h 175857"/>
                  <a:gd name="connsiteX7" fmla="*/ 59817 w 531780"/>
                  <a:gd name="connsiteY7" fmla="*/ 174786 h 175857"/>
                  <a:gd name="connsiteX8" fmla="*/ 0 w 531780"/>
                  <a:gd name="connsiteY8" fmla="*/ 153069 h 175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31780" h="175857">
                    <a:moveTo>
                      <a:pt x="0" y="153069"/>
                    </a:moveTo>
                    <a:cubicBezTo>
                      <a:pt x="8953" y="116302"/>
                      <a:pt x="19050" y="79631"/>
                      <a:pt x="26670" y="42579"/>
                    </a:cubicBezTo>
                    <a:cubicBezTo>
                      <a:pt x="32671" y="12956"/>
                      <a:pt x="48196" y="-188"/>
                      <a:pt x="78867" y="2"/>
                    </a:cubicBezTo>
                    <a:cubicBezTo>
                      <a:pt x="203644" y="764"/>
                      <a:pt x="328422" y="764"/>
                      <a:pt x="453200" y="2"/>
                    </a:cubicBezTo>
                    <a:cubicBezTo>
                      <a:pt x="483965" y="-188"/>
                      <a:pt x="499300" y="13242"/>
                      <a:pt x="505301" y="42769"/>
                    </a:cubicBezTo>
                    <a:cubicBezTo>
                      <a:pt x="512826" y="79822"/>
                      <a:pt x="522827" y="116398"/>
                      <a:pt x="531781" y="153164"/>
                    </a:cubicBezTo>
                    <a:cubicBezTo>
                      <a:pt x="516541" y="173357"/>
                      <a:pt x="494157" y="174595"/>
                      <a:pt x="471868" y="174786"/>
                    </a:cubicBezTo>
                    <a:cubicBezTo>
                      <a:pt x="334518" y="176215"/>
                      <a:pt x="197167" y="176215"/>
                      <a:pt x="59817" y="174786"/>
                    </a:cubicBezTo>
                    <a:cubicBezTo>
                      <a:pt x="37624" y="174595"/>
                      <a:pt x="15240" y="173262"/>
                      <a:pt x="0" y="153069"/>
                    </a:cubicBezTo>
                    <a:close/>
                  </a:path>
                </a:pathLst>
              </a:custGeom>
              <a:solidFill>
                <a:srgbClr val="4A2F4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7A803ED-8BA6-4AAA-8559-35F63F1E0862}"/>
                  </a:ext>
                </a:extLst>
              </p:cNvPr>
              <p:cNvSpPr/>
              <p:nvPr/>
            </p:nvSpPr>
            <p:spPr>
              <a:xfrm>
                <a:off x="9064143" y="1491515"/>
                <a:ext cx="551871" cy="76602"/>
              </a:xfrm>
              <a:custGeom>
                <a:avLst/>
                <a:gdLst>
                  <a:gd name="connsiteX0" fmla="*/ 11181 w 551871"/>
                  <a:gd name="connsiteY0" fmla="*/ 0 h 76602"/>
                  <a:gd name="connsiteX1" fmla="*/ 542962 w 551871"/>
                  <a:gd name="connsiteY1" fmla="*/ 95 h 76602"/>
                  <a:gd name="connsiteX2" fmla="*/ 548296 w 551871"/>
                  <a:gd name="connsiteY2" fmla="*/ 27908 h 76602"/>
                  <a:gd name="connsiteX3" fmla="*/ 508291 w 551871"/>
                  <a:gd name="connsiteY3" fmla="*/ 75819 h 76602"/>
                  <a:gd name="connsiteX4" fmla="*/ 229208 w 551871"/>
                  <a:gd name="connsiteY4" fmla="*/ 75628 h 76602"/>
                  <a:gd name="connsiteX5" fmla="*/ 49471 w 551871"/>
                  <a:gd name="connsiteY5" fmla="*/ 76391 h 76602"/>
                  <a:gd name="connsiteX6" fmla="*/ 6514 w 551871"/>
                  <a:gd name="connsiteY6" fmla="*/ 23241 h 76602"/>
                  <a:gd name="connsiteX7" fmla="*/ 11181 w 551871"/>
                  <a:gd name="connsiteY7" fmla="*/ 0 h 766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1871" h="76602">
                    <a:moveTo>
                      <a:pt x="11181" y="0"/>
                    </a:moveTo>
                    <a:cubicBezTo>
                      <a:pt x="188441" y="0"/>
                      <a:pt x="365702" y="0"/>
                      <a:pt x="542962" y="95"/>
                    </a:cubicBezTo>
                    <a:cubicBezTo>
                      <a:pt x="544676" y="9430"/>
                      <a:pt x="545533" y="18955"/>
                      <a:pt x="548296" y="27908"/>
                    </a:cubicBezTo>
                    <a:cubicBezTo>
                      <a:pt x="559726" y="64960"/>
                      <a:pt x="543057" y="76200"/>
                      <a:pt x="508291" y="75819"/>
                    </a:cubicBezTo>
                    <a:cubicBezTo>
                      <a:pt x="415231" y="74962"/>
                      <a:pt x="322267" y="75533"/>
                      <a:pt x="229208" y="75628"/>
                    </a:cubicBezTo>
                    <a:cubicBezTo>
                      <a:pt x="169296" y="75628"/>
                      <a:pt x="109288" y="73533"/>
                      <a:pt x="49471" y="76391"/>
                    </a:cubicBezTo>
                    <a:cubicBezTo>
                      <a:pt x="6609" y="78391"/>
                      <a:pt x="-10536" y="66675"/>
                      <a:pt x="6514" y="23241"/>
                    </a:cubicBezTo>
                    <a:cubicBezTo>
                      <a:pt x="9466" y="15907"/>
                      <a:pt x="9752" y="7715"/>
                      <a:pt x="11181" y="0"/>
                    </a:cubicBezTo>
                    <a:close/>
                  </a:path>
                </a:pathLst>
              </a:custGeom>
              <a:solidFill>
                <a:srgbClr val="5D3C5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B121D43A-B9A6-45FA-810F-29B2594A6884}"/>
                  </a:ext>
                </a:extLst>
              </p:cNvPr>
              <p:cNvSpPr/>
              <p:nvPr/>
            </p:nvSpPr>
            <p:spPr>
              <a:xfrm>
                <a:off x="8987738" y="2584838"/>
                <a:ext cx="706953" cy="706925"/>
              </a:xfrm>
              <a:custGeom>
                <a:avLst/>
                <a:gdLst>
                  <a:gd name="connsiteX0" fmla="*/ 243130 w 706953"/>
                  <a:gd name="connsiteY0" fmla="*/ 582029 h 706925"/>
                  <a:gd name="connsiteX1" fmla="*/ 164930 w 706953"/>
                  <a:gd name="connsiteY1" fmla="*/ 665183 h 706925"/>
                  <a:gd name="connsiteX2" fmla="*/ 41295 w 706953"/>
                  <a:gd name="connsiteY2" fmla="*/ 687090 h 706925"/>
                  <a:gd name="connsiteX3" fmla="*/ 52439 w 706953"/>
                  <a:gd name="connsiteY3" fmla="*/ 562503 h 706925"/>
                  <a:gd name="connsiteX4" fmla="*/ 209316 w 706953"/>
                  <a:gd name="connsiteY4" fmla="*/ 396863 h 706925"/>
                  <a:gd name="connsiteX5" fmla="*/ 208745 w 706953"/>
                  <a:gd name="connsiteY5" fmla="*/ 320378 h 706925"/>
                  <a:gd name="connsiteX6" fmla="*/ 41771 w 706953"/>
                  <a:gd name="connsiteY6" fmla="*/ 164930 h 706925"/>
                  <a:gd name="connsiteX7" fmla="*/ 19864 w 706953"/>
                  <a:gd name="connsiteY7" fmla="*/ 41295 h 706925"/>
                  <a:gd name="connsiteX8" fmla="*/ 144451 w 706953"/>
                  <a:gd name="connsiteY8" fmla="*/ 52439 h 706925"/>
                  <a:gd name="connsiteX9" fmla="*/ 310091 w 706953"/>
                  <a:gd name="connsiteY9" fmla="*/ 209316 h 706925"/>
                  <a:gd name="connsiteX10" fmla="*/ 386576 w 706953"/>
                  <a:gd name="connsiteY10" fmla="*/ 208745 h 706925"/>
                  <a:gd name="connsiteX11" fmla="*/ 542025 w 706953"/>
                  <a:gd name="connsiteY11" fmla="*/ 41771 h 706925"/>
                  <a:gd name="connsiteX12" fmla="*/ 665659 w 706953"/>
                  <a:gd name="connsiteY12" fmla="*/ 19864 h 706925"/>
                  <a:gd name="connsiteX13" fmla="*/ 654515 w 706953"/>
                  <a:gd name="connsiteY13" fmla="*/ 144451 h 706925"/>
                  <a:gd name="connsiteX14" fmla="*/ 497638 w 706953"/>
                  <a:gd name="connsiteY14" fmla="*/ 310091 h 706925"/>
                  <a:gd name="connsiteX15" fmla="*/ 498209 w 706953"/>
                  <a:gd name="connsiteY15" fmla="*/ 386576 h 706925"/>
                  <a:gd name="connsiteX16" fmla="*/ 665183 w 706953"/>
                  <a:gd name="connsiteY16" fmla="*/ 542024 h 706925"/>
                  <a:gd name="connsiteX17" fmla="*/ 687090 w 706953"/>
                  <a:gd name="connsiteY17" fmla="*/ 665659 h 706925"/>
                  <a:gd name="connsiteX18" fmla="*/ 562503 w 706953"/>
                  <a:gd name="connsiteY18" fmla="*/ 654515 h 706925"/>
                  <a:gd name="connsiteX19" fmla="*/ 393339 w 706953"/>
                  <a:gd name="connsiteY19" fmla="*/ 494304 h 706925"/>
                  <a:gd name="connsiteX20" fmla="*/ 323807 w 706953"/>
                  <a:gd name="connsiteY20" fmla="*/ 494876 h 706925"/>
                  <a:gd name="connsiteX21" fmla="*/ 243130 w 706953"/>
                  <a:gd name="connsiteY21" fmla="*/ 582029 h 706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706953" h="706925">
                    <a:moveTo>
                      <a:pt x="243130" y="582029"/>
                    </a:moveTo>
                    <a:cubicBezTo>
                      <a:pt x="217031" y="609747"/>
                      <a:pt x="191028" y="637465"/>
                      <a:pt x="164930" y="665183"/>
                    </a:cubicBezTo>
                    <a:cubicBezTo>
                      <a:pt x="120734" y="711950"/>
                      <a:pt x="77109" y="719666"/>
                      <a:pt x="41295" y="687090"/>
                    </a:cubicBezTo>
                    <a:cubicBezTo>
                      <a:pt x="5386" y="654419"/>
                      <a:pt x="9386" y="608509"/>
                      <a:pt x="52439" y="562503"/>
                    </a:cubicBezTo>
                    <a:cubicBezTo>
                      <a:pt x="104446" y="506973"/>
                      <a:pt x="155119" y="450108"/>
                      <a:pt x="209316" y="396863"/>
                    </a:cubicBezTo>
                    <a:cubicBezTo>
                      <a:pt x="238748" y="368003"/>
                      <a:pt x="244082" y="349905"/>
                      <a:pt x="208745" y="320378"/>
                    </a:cubicBezTo>
                    <a:cubicBezTo>
                      <a:pt x="150452" y="271610"/>
                      <a:pt x="97112" y="217127"/>
                      <a:pt x="41771" y="164930"/>
                    </a:cubicBezTo>
                    <a:cubicBezTo>
                      <a:pt x="-5092" y="120734"/>
                      <a:pt x="-12712" y="77109"/>
                      <a:pt x="19864" y="41295"/>
                    </a:cubicBezTo>
                    <a:cubicBezTo>
                      <a:pt x="52535" y="5386"/>
                      <a:pt x="98445" y="9291"/>
                      <a:pt x="144451" y="52439"/>
                    </a:cubicBezTo>
                    <a:cubicBezTo>
                      <a:pt x="199982" y="104446"/>
                      <a:pt x="256846" y="155119"/>
                      <a:pt x="310091" y="209316"/>
                    </a:cubicBezTo>
                    <a:cubicBezTo>
                      <a:pt x="338951" y="238653"/>
                      <a:pt x="357049" y="244082"/>
                      <a:pt x="386576" y="208745"/>
                    </a:cubicBezTo>
                    <a:cubicBezTo>
                      <a:pt x="435344" y="150452"/>
                      <a:pt x="489827" y="97112"/>
                      <a:pt x="542025" y="41771"/>
                    </a:cubicBezTo>
                    <a:cubicBezTo>
                      <a:pt x="586220" y="-5092"/>
                      <a:pt x="629845" y="-12712"/>
                      <a:pt x="665659" y="19864"/>
                    </a:cubicBezTo>
                    <a:cubicBezTo>
                      <a:pt x="701568" y="52535"/>
                      <a:pt x="697568" y="98445"/>
                      <a:pt x="654515" y="144451"/>
                    </a:cubicBezTo>
                    <a:cubicBezTo>
                      <a:pt x="602508" y="199982"/>
                      <a:pt x="551835" y="256846"/>
                      <a:pt x="497638" y="310091"/>
                    </a:cubicBezTo>
                    <a:cubicBezTo>
                      <a:pt x="468206" y="338951"/>
                      <a:pt x="462872" y="357049"/>
                      <a:pt x="498209" y="386576"/>
                    </a:cubicBezTo>
                    <a:cubicBezTo>
                      <a:pt x="556502" y="435344"/>
                      <a:pt x="609842" y="489827"/>
                      <a:pt x="665183" y="542024"/>
                    </a:cubicBezTo>
                    <a:cubicBezTo>
                      <a:pt x="712046" y="586220"/>
                      <a:pt x="719666" y="629845"/>
                      <a:pt x="687090" y="665659"/>
                    </a:cubicBezTo>
                    <a:cubicBezTo>
                      <a:pt x="654324" y="701663"/>
                      <a:pt x="608604" y="697663"/>
                      <a:pt x="562503" y="654515"/>
                    </a:cubicBezTo>
                    <a:cubicBezTo>
                      <a:pt x="505829" y="601461"/>
                      <a:pt x="447822" y="549549"/>
                      <a:pt x="393339" y="494304"/>
                    </a:cubicBezTo>
                    <a:cubicBezTo>
                      <a:pt x="366764" y="467253"/>
                      <a:pt x="349334" y="461443"/>
                      <a:pt x="323807" y="494876"/>
                    </a:cubicBezTo>
                    <a:cubicBezTo>
                      <a:pt x="299994" y="526213"/>
                      <a:pt x="270276" y="553073"/>
                      <a:pt x="243130" y="582029"/>
                    </a:cubicBezTo>
                    <a:close/>
                  </a:path>
                </a:pathLst>
              </a:custGeom>
              <a:solidFill>
                <a:srgbClr val="2D2A3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178363C-4A94-4708-90E3-93374CC34AAD}"/>
                </a:ext>
              </a:extLst>
            </p:cNvPr>
            <p:cNvSpPr txBox="1"/>
            <p:nvPr/>
          </p:nvSpPr>
          <p:spPr>
            <a:xfrm>
              <a:off x="7687949" y="1732597"/>
              <a:ext cx="518160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78ED841-6EE8-4EBB-9E56-573389395895}"/>
                </a:ext>
              </a:extLst>
            </p:cNvPr>
            <p:cNvSpPr txBox="1"/>
            <p:nvPr/>
          </p:nvSpPr>
          <p:spPr>
            <a:xfrm>
              <a:off x="9959889" y="1732597"/>
              <a:ext cx="518160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51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5CF706-FD73-4E4E-9925-AD520F82197D}"/>
              </a:ext>
            </a:extLst>
          </p:cNvPr>
          <p:cNvSpPr txBox="1"/>
          <p:nvPr/>
        </p:nvSpPr>
        <p:spPr>
          <a:xfrm>
            <a:off x="1494888" y="2090172"/>
            <a:ext cx="89454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If a tricycle factory has 33 wheels. How many tricycles can they make? 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Have a go. Draw it out like we did for the ribbon problem. 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Write the division and multiplication to show your answer.</a:t>
            </a:r>
          </a:p>
        </p:txBody>
      </p:sp>
    </p:spTree>
    <p:extLst>
      <p:ext uri="{BB962C8B-B14F-4D97-AF65-F5344CB8AC3E}">
        <p14:creationId xmlns:p14="http://schemas.microsoft.com/office/powerpoint/2010/main" val="29652797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8D4ECC-24AD-3A42-A402-F6F289900ABE}"/>
              </a:ext>
            </a:extLst>
          </p:cNvPr>
          <p:cNvSpPr txBox="1"/>
          <p:nvPr/>
        </p:nvSpPr>
        <p:spPr>
          <a:xfrm>
            <a:off x="4003963" y="2202874"/>
            <a:ext cx="41840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Click on the link for a video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https://youtu.be/19y7ALzs39w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50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0EC9F9-B2EA-EE4D-A066-5A8A54AE9566}"/>
              </a:ext>
            </a:extLst>
          </p:cNvPr>
          <p:cNvSpPr txBox="1"/>
          <p:nvPr/>
        </p:nvSpPr>
        <p:spPr>
          <a:xfrm>
            <a:off x="1032934" y="1659285"/>
            <a:ext cx="10032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Now can you have a go at creating your own problems with practical objects in groups of 3? 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Carry on drawing your representations the way 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have done together on these slides. </a:t>
            </a:r>
          </a:p>
          <a:p>
            <a:pPr algn="ctr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Make sure the number you start with is in the 3 times table. 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Tweet me any of yours that you would like me to solve. 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Just don’t make them too hard for me!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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74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FE753F-33F7-47A1-8C43-B540084E6DE6}"/>
              </a:ext>
            </a:extLst>
          </p:cNvPr>
          <p:cNvSpPr txBox="1"/>
          <p:nvPr/>
        </p:nvSpPr>
        <p:spPr bwMode="auto">
          <a:xfrm>
            <a:off x="9271308" y="5755963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21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25EE77-97BF-435D-B124-6CBBD6A98E33}"/>
              </a:ext>
            </a:extLst>
          </p:cNvPr>
          <p:cNvSpPr/>
          <p:nvPr/>
        </p:nvSpPr>
        <p:spPr>
          <a:xfrm>
            <a:off x="2055624" y="520370"/>
            <a:ext cx="2968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Circle the groups of 3.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F966D8-983C-4F22-B006-ACAC463AA169}"/>
              </a:ext>
            </a:extLst>
          </p:cNvPr>
          <p:cNvSpPr/>
          <p:nvPr/>
        </p:nvSpPr>
        <p:spPr>
          <a:xfrm>
            <a:off x="6836726" y="520369"/>
            <a:ext cx="3424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>
                <a:latin typeface="Calibri" panose="020F0502020204030204" pitchFamily="34" charset="0"/>
                <a:cs typeface="Calibri" panose="020F0502020204030204" pitchFamily="34" charset="0"/>
              </a:rPr>
              <a:t>Circle the 3 equal groups.</a:t>
            </a:r>
            <a:endParaRPr lang="en-GB" sz="2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6CA76C-4143-4100-B204-3295B48B503F}"/>
              </a:ext>
            </a:extLst>
          </p:cNvPr>
          <p:cNvSpPr/>
          <p:nvPr/>
        </p:nvSpPr>
        <p:spPr>
          <a:xfrm>
            <a:off x="1899008" y="4883208"/>
            <a:ext cx="3548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There are          groups of 3.</a:t>
            </a:r>
            <a:endParaRPr lang="en-GB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62C63C-305C-495E-9711-EB5833588C6D}"/>
              </a:ext>
            </a:extLst>
          </p:cNvPr>
          <p:cNvSpPr/>
          <p:nvPr/>
        </p:nvSpPr>
        <p:spPr bwMode="auto">
          <a:xfrm>
            <a:off x="3267162" y="4883208"/>
            <a:ext cx="461665" cy="46166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5241FE-5EC6-4F31-9BC7-0D736517FEEB}"/>
              </a:ext>
            </a:extLst>
          </p:cNvPr>
          <p:cNvSpPr/>
          <p:nvPr/>
        </p:nvSpPr>
        <p:spPr>
          <a:xfrm>
            <a:off x="6945852" y="4883208"/>
            <a:ext cx="3614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 are 3 groups of          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35EE7A-82B2-4027-937C-E3921E1D14BB}"/>
              </a:ext>
            </a:extLst>
          </p:cNvPr>
          <p:cNvSpPr/>
          <p:nvPr/>
        </p:nvSpPr>
        <p:spPr bwMode="auto">
          <a:xfrm>
            <a:off x="9857633" y="4883207"/>
            <a:ext cx="461665" cy="46166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E2010B-9EC9-4BC1-80A2-B3F05C78262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2542" y="1217697"/>
            <a:ext cx="1934465" cy="340422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FFAE6E9-7D1A-40A8-856A-48A856E8F2FF}"/>
              </a:ext>
            </a:extLst>
          </p:cNvPr>
          <p:cNvSpPr/>
          <p:nvPr/>
        </p:nvSpPr>
        <p:spPr bwMode="auto">
          <a:xfrm>
            <a:off x="3255713" y="5748831"/>
            <a:ext cx="461665" cy="46166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DC61A3-6B2A-49A9-8C65-197AC1A65BB0}"/>
              </a:ext>
            </a:extLst>
          </p:cNvPr>
          <p:cNvSpPr txBox="1"/>
          <p:nvPr/>
        </p:nvSpPr>
        <p:spPr bwMode="auto">
          <a:xfrm>
            <a:off x="4267229" y="5748833"/>
            <a:ext cx="495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21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ADF0E6-B714-4E9C-8119-4BB492521AAF}"/>
              </a:ext>
            </a:extLst>
          </p:cNvPr>
          <p:cNvSpPr txBox="1"/>
          <p:nvPr/>
        </p:nvSpPr>
        <p:spPr bwMode="auto">
          <a:xfrm>
            <a:off x="3317654" y="5748831"/>
            <a:ext cx="351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ED0909-EF24-418C-8C79-600F6E7AA319}"/>
              </a:ext>
            </a:extLst>
          </p:cNvPr>
          <p:cNvSpPr txBox="1"/>
          <p:nvPr/>
        </p:nvSpPr>
        <p:spPr bwMode="auto">
          <a:xfrm>
            <a:off x="3825183" y="574883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=</a:t>
            </a:r>
            <a:endParaRPr lang="en-GB" sz="2400">
              <a:solidFill>
                <a:srgbClr val="C00000"/>
              </a:solidFill>
              <a:latin typeface="Calibri" panose="020F0502020204030204" pitchFamily="34" charset="0"/>
              <a:ea typeface="Myriad Pro Semibold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233D7E-CCE1-4D1D-8A7C-54C2A01CE694}"/>
              </a:ext>
            </a:extLst>
          </p:cNvPr>
          <p:cNvSpPr txBox="1"/>
          <p:nvPr/>
        </p:nvSpPr>
        <p:spPr bwMode="auto">
          <a:xfrm>
            <a:off x="2369560" y="5748831"/>
            <a:ext cx="825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3  ×  </a:t>
            </a:r>
            <a:endParaRPr lang="en-GB" sz="2400">
              <a:solidFill>
                <a:srgbClr val="C00000"/>
              </a:solidFill>
              <a:latin typeface="Calibri" panose="020F0502020204030204" pitchFamily="34" charset="0"/>
              <a:ea typeface="Myriad Pro Semibold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E85E0B-34C8-4D8A-B8A7-18C2C1C11C2F}"/>
              </a:ext>
            </a:extLst>
          </p:cNvPr>
          <p:cNvSpPr txBox="1"/>
          <p:nvPr/>
        </p:nvSpPr>
        <p:spPr bwMode="auto">
          <a:xfrm>
            <a:off x="7482335" y="5748829"/>
            <a:ext cx="351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3FCF91-9BA2-48AE-B658-D7E080B24788}"/>
              </a:ext>
            </a:extLst>
          </p:cNvPr>
          <p:cNvSpPr/>
          <p:nvPr/>
        </p:nvSpPr>
        <p:spPr bwMode="auto">
          <a:xfrm>
            <a:off x="7429124" y="5748830"/>
            <a:ext cx="461665" cy="461665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9A1554-7E59-4636-BB8B-3954FDF18603}"/>
              </a:ext>
            </a:extLst>
          </p:cNvPr>
          <p:cNvSpPr txBox="1"/>
          <p:nvPr/>
        </p:nvSpPr>
        <p:spPr bwMode="auto">
          <a:xfrm>
            <a:off x="8114174" y="5748830"/>
            <a:ext cx="9797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×  3  =</a:t>
            </a:r>
            <a:endParaRPr lang="en-GB" sz="2400">
              <a:solidFill>
                <a:srgbClr val="C00000"/>
              </a:solidFill>
              <a:latin typeface="Calibri" panose="020F0502020204030204" pitchFamily="34" charset="0"/>
              <a:ea typeface="Myriad Pro Semibold" charset="0"/>
              <a:cs typeface="Calibri" panose="020F050202020403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46F4F2B-E520-4073-ABB1-D3F2229A8F8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9740" y="1217697"/>
            <a:ext cx="1934465" cy="3404226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EDCBF04-16F8-4B16-8A06-A98B03CB92A5}"/>
              </a:ext>
            </a:extLst>
          </p:cNvPr>
          <p:cNvSpPr/>
          <p:nvPr/>
        </p:nvSpPr>
        <p:spPr bwMode="auto">
          <a:xfrm>
            <a:off x="7811492" y="1107029"/>
            <a:ext cx="475200" cy="35856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13AB854-C39A-4ACD-BB03-9F78E38986F3}"/>
              </a:ext>
            </a:extLst>
          </p:cNvPr>
          <p:cNvSpPr/>
          <p:nvPr/>
        </p:nvSpPr>
        <p:spPr bwMode="auto">
          <a:xfrm>
            <a:off x="8326785" y="1107029"/>
            <a:ext cx="475200" cy="35856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7D0674D-168D-4074-B3CF-2ECBD88535BF}"/>
              </a:ext>
            </a:extLst>
          </p:cNvPr>
          <p:cNvSpPr/>
          <p:nvPr/>
        </p:nvSpPr>
        <p:spPr bwMode="auto">
          <a:xfrm>
            <a:off x="2601516" y="1140834"/>
            <a:ext cx="1656184" cy="4752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8AA5595-710A-4E32-A722-34A99C537F6F}"/>
              </a:ext>
            </a:extLst>
          </p:cNvPr>
          <p:cNvSpPr/>
          <p:nvPr/>
        </p:nvSpPr>
        <p:spPr bwMode="auto">
          <a:xfrm>
            <a:off x="8842079" y="1107029"/>
            <a:ext cx="475200" cy="35856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4843EF3-9E72-490C-8710-8630B0CBFF8A}"/>
              </a:ext>
            </a:extLst>
          </p:cNvPr>
          <p:cNvSpPr/>
          <p:nvPr/>
        </p:nvSpPr>
        <p:spPr bwMode="auto">
          <a:xfrm>
            <a:off x="2601516" y="1656290"/>
            <a:ext cx="1656184" cy="4752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EF72A48-DAEE-4F25-898B-0ACF621EC02D}"/>
              </a:ext>
            </a:extLst>
          </p:cNvPr>
          <p:cNvSpPr/>
          <p:nvPr/>
        </p:nvSpPr>
        <p:spPr bwMode="auto">
          <a:xfrm>
            <a:off x="2601516" y="2171746"/>
            <a:ext cx="1656184" cy="4752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F111AFD-FEE6-4090-9C0D-6198460A7F6D}"/>
              </a:ext>
            </a:extLst>
          </p:cNvPr>
          <p:cNvSpPr/>
          <p:nvPr/>
        </p:nvSpPr>
        <p:spPr bwMode="auto">
          <a:xfrm>
            <a:off x="2601516" y="2687202"/>
            <a:ext cx="1656184" cy="4752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4B93B09-6FED-4624-8C82-1EBD38CC7535}"/>
              </a:ext>
            </a:extLst>
          </p:cNvPr>
          <p:cNvSpPr/>
          <p:nvPr/>
        </p:nvSpPr>
        <p:spPr bwMode="auto">
          <a:xfrm>
            <a:off x="2601516" y="3202658"/>
            <a:ext cx="1656184" cy="4752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84284B3-EEB7-4835-A12E-8F27C2C56D17}"/>
              </a:ext>
            </a:extLst>
          </p:cNvPr>
          <p:cNvSpPr/>
          <p:nvPr/>
        </p:nvSpPr>
        <p:spPr bwMode="auto">
          <a:xfrm>
            <a:off x="2601516" y="3718114"/>
            <a:ext cx="1656184" cy="4752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D8A3607-699D-4663-A41F-723614CBAF70}"/>
              </a:ext>
            </a:extLst>
          </p:cNvPr>
          <p:cNvSpPr/>
          <p:nvPr/>
        </p:nvSpPr>
        <p:spPr bwMode="auto">
          <a:xfrm>
            <a:off x="2601516" y="4233571"/>
            <a:ext cx="1656184" cy="47520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7A3BC24-42E8-4AA2-9FF1-48F57A87A64C}"/>
              </a:ext>
            </a:extLst>
          </p:cNvPr>
          <p:cNvSpPr txBox="1"/>
          <p:nvPr/>
        </p:nvSpPr>
        <p:spPr bwMode="auto">
          <a:xfrm>
            <a:off x="3322304" y="4883207"/>
            <a:ext cx="351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3E77AF-72E6-4CD0-B697-33F59520670E}"/>
              </a:ext>
            </a:extLst>
          </p:cNvPr>
          <p:cNvSpPr txBox="1"/>
          <p:nvPr/>
        </p:nvSpPr>
        <p:spPr bwMode="auto">
          <a:xfrm>
            <a:off x="9921086" y="4883207"/>
            <a:ext cx="351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>
                <a:latin typeface="Calibri" panose="020F0502020204030204" pitchFamily="34" charset="0"/>
                <a:ea typeface="Myriad Pro Semibold" charset="0"/>
                <a:cs typeface="Calibri" panose="020F050202020403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29264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7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2BA49-7FDE-9B46-9BEC-77D1B8775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27" y="487680"/>
            <a:ext cx="10231582" cy="95319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omic Sans MS" panose="030F0902030302020204" pitchFamily="66" charset="0"/>
              </a:rPr>
              <a:t>Cartons of juice come in packs of 3. </a:t>
            </a:r>
            <a:br>
              <a:rPr lang="en-US" dirty="0">
                <a:latin typeface="Comic Sans MS" panose="030F0902030302020204" pitchFamily="66" charset="0"/>
              </a:rPr>
            </a:br>
            <a:r>
              <a:rPr lang="en-US" dirty="0">
                <a:latin typeface="Comic Sans MS" panose="030F0902030302020204" pitchFamily="66" charset="0"/>
              </a:rPr>
              <a:t>How many juice cartons are there in 4 packs?</a:t>
            </a:r>
          </a:p>
          <a:p>
            <a:pPr marL="0" indent="0" algn="ctr">
              <a:buNone/>
            </a:pPr>
            <a:endParaRPr lang="en-US" dirty="0">
              <a:latin typeface="Comic Sans MS" panose="030F0902030302020204" pitchFamily="66" charset="0"/>
            </a:endParaRPr>
          </a:p>
          <a:p>
            <a:pPr marL="0" indent="0" algn="ctr">
              <a:buNone/>
            </a:pPr>
            <a:r>
              <a:rPr lang="en-US" dirty="0">
                <a:latin typeface="Comic Sans MS" panose="030F0902030302020204" pitchFamily="66" charset="0"/>
              </a:rPr>
              <a:t>Click on this link to watch the video</a:t>
            </a:r>
          </a:p>
          <a:p>
            <a:pPr marL="0" indent="0" algn="ctr">
              <a:buNone/>
            </a:pPr>
            <a:r>
              <a:rPr lang="en-US" dirty="0">
                <a:latin typeface="Comic Sans MS" panose="030F0902030302020204" pitchFamily="66" charset="0"/>
                <a:hlinkClick r:id="rId2"/>
              </a:rPr>
              <a:t>https://youtu.be/C-fq54o3TjY</a:t>
            </a:r>
            <a:r>
              <a:rPr lang="en-US" dirty="0">
                <a:latin typeface="Comic Sans MS" panose="030F0902030302020204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581684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017CF-DAB4-0A43-83B4-679C34CE7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244" y="17433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Have a go at this question now. Draw it out the way that I did. Show the calculation both ways and what we would do to add in one more group.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140D6-34E5-7A43-80C6-7012D6271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821719"/>
            <a:ext cx="10411691" cy="2671156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James buys 5 packs of 3 pencils. How many pencils does he have altogether? Show both multiplications for this.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James then buys one more packet. Show how this can be done with an addition and what the multiplication will be.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06961E-6C74-6847-ADF2-41E35FCF6FA2}"/>
              </a:ext>
            </a:extLst>
          </p:cNvPr>
          <p:cNvSpPr txBox="1"/>
          <p:nvPr/>
        </p:nvSpPr>
        <p:spPr>
          <a:xfrm>
            <a:off x="838199" y="365125"/>
            <a:ext cx="10155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Activity 1 – Have a go and then the next slide will show you how I have done it. </a:t>
            </a:r>
          </a:p>
        </p:txBody>
      </p:sp>
    </p:spTree>
    <p:extLst>
      <p:ext uri="{BB962C8B-B14F-4D97-AF65-F5344CB8AC3E}">
        <p14:creationId xmlns:p14="http://schemas.microsoft.com/office/powerpoint/2010/main" val="309394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031C4-0218-7A41-90DE-24BDA63E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what I did for the pencil problem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88FC2-8F7A-424D-B9FE-8A62B3A0C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Click on the link for a video </a:t>
            </a:r>
          </a:p>
          <a:p>
            <a:pPr algn="ctr"/>
            <a:r>
              <a:rPr lang="en-GB" dirty="0">
                <a:hlinkClick r:id="rId2"/>
              </a:rPr>
              <a:t>https://youtu.be/LS8r8CWXh8M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52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AE6F4-FE1C-0D4C-A0DE-ED6437B69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1680"/>
            <a:ext cx="10439400" cy="177061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Stop the PowerPoint here as the next session will look at using your multiplication knowledge to solve division.</a:t>
            </a:r>
          </a:p>
          <a:p>
            <a:pPr marL="0" indent="0" algn="ctr">
              <a:buNone/>
            </a:pPr>
            <a:r>
              <a:rPr lang="en-GB" dirty="0">
                <a:sym typeface="Wingdings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01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CB8C-8C07-6041-8F75-995954C1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  <a:t>Session 2 – Now use the second part of the PowerPoint to help you solve the next questions.</a:t>
            </a:r>
            <a:b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  <a:t>Using multiplication facts to solve division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BD32-4D50-F940-AFB2-2A76F5DA8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6604"/>
            <a:ext cx="9857509" cy="364097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Mrs Warrington has a piece of ribbon.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ribbon is 36 centimeters long.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she splits the ribbon into three equal pieces how long will each piece be?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Have a go at this practically. 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Draw 36 dots on a piece of paper, use buttons or peas,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anything that you have got to hand.</a:t>
            </a:r>
          </a:p>
        </p:txBody>
      </p:sp>
    </p:spTree>
    <p:extLst>
      <p:ext uri="{BB962C8B-B14F-4D97-AF65-F5344CB8AC3E}">
        <p14:creationId xmlns:p14="http://schemas.microsoft.com/office/powerpoint/2010/main" val="329196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FEA4C6-E0AF-5146-A4A0-49DD47AE1FBA}"/>
              </a:ext>
            </a:extLst>
          </p:cNvPr>
          <p:cNvSpPr txBox="1"/>
          <p:nvPr/>
        </p:nvSpPr>
        <p:spPr>
          <a:xfrm>
            <a:off x="4163291" y="2078182"/>
            <a:ext cx="38654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Click on the link for a video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hlinkClick r:id="rId2"/>
              </a:rPr>
              <a:t>https://youtu.be/JwRf77508CE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23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EBF2A3-149D-E04B-8B54-486ABAEAB131}"/>
              </a:ext>
            </a:extLst>
          </p:cNvPr>
          <p:cNvSpPr txBox="1"/>
          <p:nvPr/>
        </p:nvSpPr>
        <p:spPr>
          <a:xfrm>
            <a:off x="1517073" y="1498191"/>
            <a:ext cx="91578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show the calculations for the ribbon problem, 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write a division or a multiplication.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➗ 3 = 12 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 X 12= 36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use our multiplication facts to help us. </a:t>
            </a:r>
          </a:p>
        </p:txBody>
      </p:sp>
    </p:spTree>
    <p:extLst>
      <p:ext uri="{BB962C8B-B14F-4D97-AF65-F5344CB8AC3E}">
        <p14:creationId xmlns:p14="http://schemas.microsoft.com/office/powerpoint/2010/main" val="415248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53F24"/>
      </a:dk2>
      <a:lt2>
        <a:srgbClr val="EBE7E6"/>
      </a:lt2>
      <a:accent1>
        <a:srgbClr val="25AECE"/>
      </a:accent1>
      <a:accent2>
        <a:srgbClr val="14B690"/>
      </a:accent2>
      <a:accent3>
        <a:srgbClr val="21B856"/>
      </a:accent3>
      <a:accent4>
        <a:srgbClr val="1FBC14"/>
      </a:accent4>
      <a:accent5>
        <a:srgbClr val="67B320"/>
      </a:accent5>
      <a:accent6>
        <a:srgbClr val="9AA912"/>
      </a:accent6>
      <a:hlink>
        <a:srgbClr val="4F9230"/>
      </a:hlink>
      <a:folHlink>
        <a:srgbClr val="848484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494</Words>
  <Application>Microsoft Macintosh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Comic Sans MS</vt:lpstr>
      <vt:lpstr>Elephant</vt:lpstr>
      <vt:lpstr>Myriad Pro</vt:lpstr>
      <vt:lpstr>BrushVTI</vt:lpstr>
      <vt:lpstr>PowerPoint Presentation</vt:lpstr>
      <vt:lpstr>PowerPoint Presentation</vt:lpstr>
      <vt:lpstr>PowerPoint Presentation</vt:lpstr>
      <vt:lpstr>Have a go at this question now. Draw it out the way that I did. Show the calculation both ways and what we would do to add in one more group.</vt:lpstr>
      <vt:lpstr>This is what I did for the pencil problem</vt:lpstr>
      <vt:lpstr>PowerPoint Presentation</vt:lpstr>
      <vt:lpstr>Session 2 – Now use the second part of the PowerPoint to help you solve the next questions.  Using multiplication facts to solve division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– Summer 1 Week 1</dc:title>
  <dc:creator>Steph Hastings</dc:creator>
  <cp:lastModifiedBy>Steph Hastings</cp:lastModifiedBy>
  <cp:revision>33</cp:revision>
  <dcterms:created xsi:type="dcterms:W3CDTF">2020-04-02T14:13:44Z</dcterms:created>
  <dcterms:modified xsi:type="dcterms:W3CDTF">2020-04-27T10:38:23Z</dcterms:modified>
</cp:coreProperties>
</file>